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7044" r:id="rId2"/>
    <p:sldId id="7046" r:id="rId3"/>
    <p:sldId id="7052" r:id="rId4"/>
    <p:sldId id="7054" r:id="rId5"/>
    <p:sldId id="7050" r:id="rId6"/>
    <p:sldId id="7048" r:id="rId7"/>
    <p:sldId id="7055" r:id="rId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9FF"/>
    <a:srgbClr val="F9FFFF"/>
    <a:srgbClr val="004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85" autoAdjust="0"/>
    <p:restoredTop sz="94660"/>
  </p:normalViewPr>
  <p:slideViewPr>
    <p:cSldViewPr snapToGrid="0">
      <p:cViewPr varScale="1">
        <p:scale>
          <a:sx n="78" d="100"/>
          <a:sy n="78" d="100"/>
        </p:scale>
        <p:origin x="10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555AF4-23A3-4814-B6B8-7B292C3ECCBA}" type="datetimeFigureOut">
              <a:rPr kumimoji="1" lang="ja-JP" altLang="en-US" smtClean="0"/>
              <a:t>2023/4/26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1345CF-8D35-456F-8387-A3380DDF21DD}" type="slidenum">
              <a:rPr kumimoji="1" lang="ja-JP" altLang="en-US" smtClean="0"/>
              <a:t>‹#›</a:t>
            </a:fld>
            <a:endParaRPr kumimoji="1" lang="ja-JP" altLang="en-US"/>
          </a:p>
        </p:txBody>
      </p:sp>
    </p:spTree>
    <p:extLst>
      <p:ext uri="{BB962C8B-B14F-4D97-AF65-F5344CB8AC3E}">
        <p14:creationId xmlns:p14="http://schemas.microsoft.com/office/powerpoint/2010/main" val="12703540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1345CF-8D35-456F-8387-A3380DDF21DD}" type="slidenum">
              <a:rPr kumimoji="1" lang="ja-JP" altLang="en-US" smtClean="0"/>
              <a:t>1</a:t>
            </a:fld>
            <a:endParaRPr kumimoji="1" lang="ja-JP" altLang="en-US"/>
          </a:p>
        </p:txBody>
      </p:sp>
    </p:spTree>
    <p:extLst>
      <p:ext uri="{BB962C8B-B14F-4D97-AF65-F5344CB8AC3E}">
        <p14:creationId xmlns:p14="http://schemas.microsoft.com/office/powerpoint/2010/main" val="3636573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1345CF-8D35-456F-8387-A3380DDF21DD}" type="slidenum">
              <a:rPr kumimoji="1" lang="ja-JP" altLang="en-US" smtClean="0"/>
              <a:t>2</a:t>
            </a:fld>
            <a:endParaRPr kumimoji="1" lang="ja-JP" altLang="en-US"/>
          </a:p>
        </p:txBody>
      </p:sp>
    </p:spTree>
    <p:extLst>
      <p:ext uri="{BB962C8B-B14F-4D97-AF65-F5344CB8AC3E}">
        <p14:creationId xmlns:p14="http://schemas.microsoft.com/office/powerpoint/2010/main" val="3362820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1345CF-8D35-456F-8387-A3380DDF21DD}" type="slidenum">
              <a:rPr kumimoji="1" lang="ja-JP" altLang="en-US" smtClean="0"/>
              <a:t>3</a:t>
            </a:fld>
            <a:endParaRPr kumimoji="1" lang="ja-JP" altLang="en-US"/>
          </a:p>
        </p:txBody>
      </p:sp>
    </p:spTree>
    <p:extLst>
      <p:ext uri="{BB962C8B-B14F-4D97-AF65-F5344CB8AC3E}">
        <p14:creationId xmlns:p14="http://schemas.microsoft.com/office/powerpoint/2010/main" val="3822336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1345CF-8D35-456F-8387-A3380DDF21DD}" type="slidenum">
              <a:rPr kumimoji="1" lang="ja-JP" altLang="en-US" smtClean="0"/>
              <a:t>4</a:t>
            </a:fld>
            <a:endParaRPr kumimoji="1" lang="ja-JP" altLang="en-US"/>
          </a:p>
        </p:txBody>
      </p:sp>
    </p:spTree>
    <p:extLst>
      <p:ext uri="{BB962C8B-B14F-4D97-AF65-F5344CB8AC3E}">
        <p14:creationId xmlns:p14="http://schemas.microsoft.com/office/powerpoint/2010/main" val="465660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1345CF-8D35-456F-8387-A3380DDF21DD}" type="slidenum">
              <a:rPr kumimoji="1" lang="ja-JP" altLang="en-US" smtClean="0"/>
              <a:t>5</a:t>
            </a:fld>
            <a:endParaRPr kumimoji="1" lang="ja-JP" altLang="en-US"/>
          </a:p>
        </p:txBody>
      </p:sp>
    </p:spTree>
    <p:extLst>
      <p:ext uri="{BB962C8B-B14F-4D97-AF65-F5344CB8AC3E}">
        <p14:creationId xmlns:p14="http://schemas.microsoft.com/office/powerpoint/2010/main" val="1541447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1345CF-8D35-456F-8387-A3380DDF21DD}" type="slidenum">
              <a:rPr kumimoji="1" lang="ja-JP" altLang="en-US" smtClean="0"/>
              <a:t>6</a:t>
            </a:fld>
            <a:endParaRPr kumimoji="1" lang="ja-JP" altLang="en-US"/>
          </a:p>
        </p:txBody>
      </p:sp>
    </p:spTree>
    <p:extLst>
      <p:ext uri="{BB962C8B-B14F-4D97-AF65-F5344CB8AC3E}">
        <p14:creationId xmlns:p14="http://schemas.microsoft.com/office/powerpoint/2010/main" val="945786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1345CF-8D35-456F-8387-A3380DDF21DD}" type="slidenum">
              <a:rPr kumimoji="1" lang="ja-JP" altLang="en-US" smtClean="0"/>
              <a:t>7</a:t>
            </a:fld>
            <a:endParaRPr kumimoji="1" lang="ja-JP" altLang="en-US"/>
          </a:p>
        </p:txBody>
      </p:sp>
    </p:spTree>
    <p:extLst>
      <p:ext uri="{BB962C8B-B14F-4D97-AF65-F5344CB8AC3E}">
        <p14:creationId xmlns:p14="http://schemas.microsoft.com/office/powerpoint/2010/main" val="2260012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1C9DBA-9B73-442D-890B-98D2D82B3C27}"/>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4F42B72-0C57-434E-9B9C-9C96A0D9B03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28D9743-F86E-43F6-9576-150BF7F99583}"/>
              </a:ext>
            </a:extLst>
          </p:cNvPr>
          <p:cNvSpPr>
            <a:spLocks noGrp="1"/>
          </p:cNvSpPr>
          <p:nvPr>
            <p:ph type="dt" sz="half" idx="10"/>
          </p:nvPr>
        </p:nvSpPr>
        <p:spPr/>
        <p:txBody>
          <a:bodyPr/>
          <a:lstStyle/>
          <a:p>
            <a:fld id="{14C7C25F-D5B2-4A73-950B-E19323C08CA3}" type="datetimeFigureOut">
              <a:rPr kumimoji="1" lang="ja-JP" altLang="en-US" smtClean="0"/>
              <a:t>2023/4/26</a:t>
            </a:fld>
            <a:endParaRPr kumimoji="1" lang="ja-JP" altLang="en-US"/>
          </a:p>
        </p:txBody>
      </p:sp>
      <p:sp>
        <p:nvSpPr>
          <p:cNvPr id="5" name="フッター プレースホルダー 4">
            <a:extLst>
              <a:ext uri="{FF2B5EF4-FFF2-40B4-BE49-F238E27FC236}">
                <a16:creationId xmlns:a16="http://schemas.microsoft.com/office/drawing/2014/main" id="{67A7119A-D1E4-4062-9071-DD1D6F42428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941470B-864D-4070-9CB9-89F28FB7F8AB}"/>
              </a:ext>
            </a:extLst>
          </p:cNvPr>
          <p:cNvSpPr>
            <a:spLocks noGrp="1"/>
          </p:cNvSpPr>
          <p:nvPr>
            <p:ph type="sldNum" sz="quarter" idx="12"/>
          </p:nvPr>
        </p:nvSpPr>
        <p:spPr/>
        <p:txBody>
          <a:bodyPr/>
          <a:lstStyle/>
          <a:p>
            <a:fld id="{D3A4144A-CA3B-493F-B024-856527247B5F}" type="slidenum">
              <a:rPr kumimoji="1" lang="ja-JP" altLang="en-US" smtClean="0"/>
              <a:t>‹#›</a:t>
            </a:fld>
            <a:endParaRPr kumimoji="1" lang="ja-JP" altLang="en-US"/>
          </a:p>
        </p:txBody>
      </p:sp>
    </p:spTree>
    <p:extLst>
      <p:ext uri="{BB962C8B-B14F-4D97-AF65-F5344CB8AC3E}">
        <p14:creationId xmlns:p14="http://schemas.microsoft.com/office/powerpoint/2010/main" val="702618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E937F9-4A06-43D0-B8B9-03155CE8510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6405707-B16A-44BF-B9DD-C93A8431695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CFCFA94-154C-4FDB-B803-8704A9724F5B}"/>
              </a:ext>
            </a:extLst>
          </p:cNvPr>
          <p:cNvSpPr>
            <a:spLocks noGrp="1"/>
          </p:cNvSpPr>
          <p:nvPr>
            <p:ph type="dt" sz="half" idx="10"/>
          </p:nvPr>
        </p:nvSpPr>
        <p:spPr/>
        <p:txBody>
          <a:bodyPr/>
          <a:lstStyle/>
          <a:p>
            <a:fld id="{14C7C25F-D5B2-4A73-950B-E19323C08CA3}" type="datetimeFigureOut">
              <a:rPr kumimoji="1" lang="ja-JP" altLang="en-US" smtClean="0"/>
              <a:t>2023/4/26</a:t>
            </a:fld>
            <a:endParaRPr kumimoji="1" lang="ja-JP" altLang="en-US"/>
          </a:p>
        </p:txBody>
      </p:sp>
      <p:sp>
        <p:nvSpPr>
          <p:cNvPr id="5" name="フッター プレースホルダー 4">
            <a:extLst>
              <a:ext uri="{FF2B5EF4-FFF2-40B4-BE49-F238E27FC236}">
                <a16:creationId xmlns:a16="http://schemas.microsoft.com/office/drawing/2014/main" id="{88A91C12-A7E4-4ADA-B0AE-D156C895106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6EE1090-BB99-4094-940D-DF104CA6B6FB}"/>
              </a:ext>
            </a:extLst>
          </p:cNvPr>
          <p:cNvSpPr>
            <a:spLocks noGrp="1"/>
          </p:cNvSpPr>
          <p:nvPr>
            <p:ph type="sldNum" sz="quarter" idx="12"/>
          </p:nvPr>
        </p:nvSpPr>
        <p:spPr/>
        <p:txBody>
          <a:bodyPr/>
          <a:lstStyle/>
          <a:p>
            <a:fld id="{D3A4144A-CA3B-493F-B024-856527247B5F}" type="slidenum">
              <a:rPr kumimoji="1" lang="ja-JP" altLang="en-US" smtClean="0"/>
              <a:t>‹#›</a:t>
            </a:fld>
            <a:endParaRPr kumimoji="1" lang="ja-JP" altLang="en-US"/>
          </a:p>
        </p:txBody>
      </p:sp>
    </p:spTree>
    <p:extLst>
      <p:ext uri="{BB962C8B-B14F-4D97-AF65-F5344CB8AC3E}">
        <p14:creationId xmlns:p14="http://schemas.microsoft.com/office/powerpoint/2010/main" val="3724198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165D98E-BE85-4773-BAE9-1CDD5DA23423}"/>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0B8C531-7158-4E04-B497-6EB8A111AC7D}"/>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579C7D0-E50A-4B27-AFE7-1AB0091F9094}"/>
              </a:ext>
            </a:extLst>
          </p:cNvPr>
          <p:cNvSpPr>
            <a:spLocks noGrp="1"/>
          </p:cNvSpPr>
          <p:nvPr>
            <p:ph type="dt" sz="half" idx="10"/>
          </p:nvPr>
        </p:nvSpPr>
        <p:spPr/>
        <p:txBody>
          <a:bodyPr/>
          <a:lstStyle/>
          <a:p>
            <a:fld id="{14C7C25F-D5B2-4A73-950B-E19323C08CA3}" type="datetimeFigureOut">
              <a:rPr kumimoji="1" lang="ja-JP" altLang="en-US" smtClean="0"/>
              <a:t>2023/4/26</a:t>
            </a:fld>
            <a:endParaRPr kumimoji="1" lang="ja-JP" altLang="en-US"/>
          </a:p>
        </p:txBody>
      </p:sp>
      <p:sp>
        <p:nvSpPr>
          <p:cNvPr id="5" name="フッター プレースホルダー 4">
            <a:extLst>
              <a:ext uri="{FF2B5EF4-FFF2-40B4-BE49-F238E27FC236}">
                <a16:creationId xmlns:a16="http://schemas.microsoft.com/office/drawing/2014/main" id="{0DFE83D6-63B8-476E-80A6-DB24E86815F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D303A19-B9C0-4EBA-B3B8-09EFC19CBB36}"/>
              </a:ext>
            </a:extLst>
          </p:cNvPr>
          <p:cNvSpPr>
            <a:spLocks noGrp="1"/>
          </p:cNvSpPr>
          <p:nvPr>
            <p:ph type="sldNum" sz="quarter" idx="12"/>
          </p:nvPr>
        </p:nvSpPr>
        <p:spPr/>
        <p:txBody>
          <a:bodyPr/>
          <a:lstStyle/>
          <a:p>
            <a:fld id="{D3A4144A-CA3B-493F-B024-856527247B5F}" type="slidenum">
              <a:rPr kumimoji="1" lang="ja-JP" altLang="en-US" smtClean="0"/>
              <a:t>‹#›</a:t>
            </a:fld>
            <a:endParaRPr kumimoji="1" lang="ja-JP" altLang="en-US"/>
          </a:p>
        </p:txBody>
      </p:sp>
    </p:spTree>
    <p:extLst>
      <p:ext uri="{BB962C8B-B14F-4D97-AF65-F5344CB8AC3E}">
        <p14:creationId xmlns:p14="http://schemas.microsoft.com/office/powerpoint/2010/main" val="2678002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0E0F56-417F-46C7-B3DA-2D70DCF0EFF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7B2C9AD-A3F5-4300-AEA9-D42B870622F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54B7BE3-2C5F-46D6-A664-DC079A7427B8}"/>
              </a:ext>
            </a:extLst>
          </p:cNvPr>
          <p:cNvSpPr>
            <a:spLocks noGrp="1"/>
          </p:cNvSpPr>
          <p:nvPr>
            <p:ph type="dt" sz="half" idx="10"/>
          </p:nvPr>
        </p:nvSpPr>
        <p:spPr/>
        <p:txBody>
          <a:bodyPr/>
          <a:lstStyle/>
          <a:p>
            <a:fld id="{14C7C25F-D5B2-4A73-950B-E19323C08CA3}" type="datetimeFigureOut">
              <a:rPr kumimoji="1" lang="ja-JP" altLang="en-US" smtClean="0"/>
              <a:t>2023/4/26</a:t>
            </a:fld>
            <a:endParaRPr kumimoji="1" lang="ja-JP" altLang="en-US"/>
          </a:p>
        </p:txBody>
      </p:sp>
      <p:sp>
        <p:nvSpPr>
          <p:cNvPr id="5" name="フッター プレースホルダー 4">
            <a:extLst>
              <a:ext uri="{FF2B5EF4-FFF2-40B4-BE49-F238E27FC236}">
                <a16:creationId xmlns:a16="http://schemas.microsoft.com/office/drawing/2014/main" id="{3ED4D8D6-F425-447E-B359-E7BE3DE8FB6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935A88-877A-4036-B1B2-1B5BB7413CF7}"/>
              </a:ext>
            </a:extLst>
          </p:cNvPr>
          <p:cNvSpPr>
            <a:spLocks noGrp="1"/>
          </p:cNvSpPr>
          <p:nvPr>
            <p:ph type="sldNum" sz="quarter" idx="12"/>
          </p:nvPr>
        </p:nvSpPr>
        <p:spPr/>
        <p:txBody>
          <a:bodyPr/>
          <a:lstStyle/>
          <a:p>
            <a:fld id="{D3A4144A-CA3B-493F-B024-856527247B5F}" type="slidenum">
              <a:rPr kumimoji="1" lang="ja-JP" altLang="en-US" smtClean="0"/>
              <a:t>‹#›</a:t>
            </a:fld>
            <a:endParaRPr kumimoji="1" lang="ja-JP" altLang="en-US"/>
          </a:p>
        </p:txBody>
      </p:sp>
    </p:spTree>
    <p:extLst>
      <p:ext uri="{BB962C8B-B14F-4D97-AF65-F5344CB8AC3E}">
        <p14:creationId xmlns:p14="http://schemas.microsoft.com/office/powerpoint/2010/main" val="115323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B6DB8F-7A86-46DD-88E4-5F14AA41FF82}"/>
              </a:ext>
            </a:extLst>
          </p:cNvPr>
          <p:cNvSpPr>
            <a:spLocks noGrp="1"/>
          </p:cNvSpPr>
          <p:nvPr>
            <p:ph type="title"/>
          </p:nvPr>
        </p:nvSpPr>
        <p:spPr>
          <a:xfrm>
            <a:off x="623888" y="1709739"/>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F87A1AB-F7B5-4840-8246-23938575719A}"/>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E7B52BF-C60F-4DC6-8D75-22C8CC42513F}"/>
              </a:ext>
            </a:extLst>
          </p:cNvPr>
          <p:cNvSpPr>
            <a:spLocks noGrp="1"/>
          </p:cNvSpPr>
          <p:nvPr>
            <p:ph type="dt" sz="half" idx="10"/>
          </p:nvPr>
        </p:nvSpPr>
        <p:spPr/>
        <p:txBody>
          <a:bodyPr/>
          <a:lstStyle/>
          <a:p>
            <a:fld id="{14C7C25F-D5B2-4A73-950B-E19323C08CA3}" type="datetimeFigureOut">
              <a:rPr kumimoji="1" lang="ja-JP" altLang="en-US" smtClean="0"/>
              <a:t>2023/4/26</a:t>
            </a:fld>
            <a:endParaRPr kumimoji="1" lang="ja-JP" altLang="en-US"/>
          </a:p>
        </p:txBody>
      </p:sp>
      <p:sp>
        <p:nvSpPr>
          <p:cNvPr id="5" name="フッター プレースホルダー 4">
            <a:extLst>
              <a:ext uri="{FF2B5EF4-FFF2-40B4-BE49-F238E27FC236}">
                <a16:creationId xmlns:a16="http://schemas.microsoft.com/office/drawing/2014/main" id="{D5C99159-A476-4072-A0AD-C99CD0303EF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34997B8-0282-4650-B410-139C62C867C6}"/>
              </a:ext>
            </a:extLst>
          </p:cNvPr>
          <p:cNvSpPr>
            <a:spLocks noGrp="1"/>
          </p:cNvSpPr>
          <p:nvPr>
            <p:ph type="sldNum" sz="quarter" idx="12"/>
          </p:nvPr>
        </p:nvSpPr>
        <p:spPr/>
        <p:txBody>
          <a:bodyPr/>
          <a:lstStyle/>
          <a:p>
            <a:fld id="{D3A4144A-CA3B-493F-B024-856527247B5F}" type="slidenum">
              <a:rPr kumimoji="1" lang="ja-JP" altLang="en-US" smtClean="0"/>
              <a:t>‹#›</a:t>
            </a:fld>
            <a:endParaRPr kumimoji="1" lang="ja-JP" altLang="en-US"/>
          </a:p>
        </p:txBody>
      </p:sp>
    </p:spTree>
    <p:extLst>
      <p:ext uri="{BB962C8B-B14F-4D97-AF65-F5344CB8AC3E}">
        <p14:creationId xmlns:p14="http://schemas.microsoft.com/office/powerpoint/2010/main" val="98286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5C4F67-2A4E-47DD-866C-944127BC413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51AEE39-4C38-410F-90E3-0149DED96DD7}"/>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0D2CDF1-7F75-4DAD-8DA2-ABCAC9E0630E}"/>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51F674F-0524-4C3F-82C8-11F032CB2736}"/>
              </a:ext>
            </a:extLst>
          </p:cNvPr>
          <p:cNvSpPr>
            <a:spLocks noGrp="1"/>
          </p:cNvSpPr>
          <p:nvPr>
            <p:ph type="dt" sz="half" idx="10"/>
          </p:nvPr>
        </p:nvSpPr>
        <p:spPr/>
        <p:txBody>
          <a:bodyPr/>
          <a:lstStyle/>
          <a:p>
            <a:fld id="{14C7C25F-D5B2-4A73-950B-E19323C08CA3}" type="datetimeFigureOut">
              <a:rPr kumimoji="1" lang="ja-JP" altLang="en-US" smtClean="0"/>
              <a:t>2023/4/26</a:t>
            </a:fld>
            <a:endParaRPr kumimoji="1" lang="ja-JP" altLang="en-US"/>
          </a:p>
        </p:txBody>
      </p:sp>
      <p:sp>
        <p:nvSpPr>
          <p:cNvPr id="6" name="フッター プレースホルダー 5">
            <a:extLst>
              <a:ext uri="{FF2B5EF4-FFF2-40B4-BE49-F238E27FC236}">
                <a16:creationId xmlns:a16="http://schemas.microsoft.com/office/drawing/2014/main" id="{CAA71640-4C56-444C-B9B3-60D66550891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72BE67E-96FD-492D-B6E9-1081B4B541A9}"/>
              </a:ext>
            </a:extLst>
          </p:cNvPr>
          <p:cNvSpPr>
            <a:spLocks noGrp="1"/>
          </p:cNvSpPr>
          <p:nvPr>
            <p:ph type="sldNum" sz="quarter" idx="12"/>
          </p:nvPr>
        </p:nvSpPr>
        <p:spPr/>
        <p:txBody>
          <a:bodyPr/>
          <a:lstStyle/>
          <a:p>
            <a:fld id="{D3A4144A-CA3B-493F-B024-856527247B5F}" type="slidenum">
              <a:rPr kumimoji="1" lang="ja-JP" altLang="en-US" smtClean="0"/>
              <a:t>‹#›</a:t>
            </a:fld>
            <a:endParaRPr kumimoji="1" lang="ja-JP" altLang="en-US"/>
          </a:p>
        </p:txBody>
      </p:sp>
    </p:spTree>
    <p:extLst>
      <p:ext uri="{BB962C8B-B14F-4D97-AF65-F5344CB8AC3E}">
        <p14:creationId xmlns:p14="http://schemas.microsoft.com/office/powerpoint/2010/main" val="230583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FBFD94-C550-4553-A12C-CA9D29DD6F30}"/>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B4C1F5B-3C2A-4665-8852-29F03A0C79E3}"/>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123AF24-2470-4538-9770-E07F3CEBBF57}"/>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CD48F6C-EE25-4742-97FB-3D61904E14F9}"/>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9EFE371-FE2F-47AA-8955-A0787D28609F}"/>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ECED484-3B7A-48FF-B7C8-6ED7CF90CF89}"/>
              </a:ext>
            </a:extLst>
          </p:cNvPr>
          <p:cNvSpPr>
            <a:spLocks noGrp="1"/>
          </p:cNvSpPr>
          <p:nvPr>
            <p:ph type="dt" sz="half" idx="10"/>
          </p:nvPr>
        </p:nvSpPr>
        <p:spPr/>
        <p:txBody>
          <a:bodyPr/>
          <a:lstStyle/>
          <a:p>
            <a:fld id="{14C7C25F-D5B2-4A73-950B-E19323C08CA3}" type="datetimeFigureOut">
              <a:rPr kumimoji="1" lang="ja-JP" altLang="en-US" smtClean="0"/>
              <a:t>2023/4/26</a:t>
            </a:fld>
            <a:endParaRPr kumimoji="1" lang="ja-JP" altLang="en-US"/>
          </a:p>
        </p:txBody>
      </p:sp>
      <p:sp>
        <p:nvSpPr>
          <p:cNvPr id="8" name="フッター プレースホルダー 7">
            <a:extLst>
              <a:ext uri="{FF2B5EF4-FFF2-40B4-BE49-F238E27FC236}">
                <a16:creationId xmlns:a16="http://schemas.microsoft.com/office/drawing/2014/main" id="{6D480745-0095-4253-8267-544C1CBEC9C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F916696-C0C5-42E7-9A78-C5A5B73B9548}"/>
              </a:ext>
            </a:extLst>
          </p:cNvPr>
          <p:cNvSpPr>
            <a:spLocks noGrp="1"/>
          </p:cNvSpPr>
          <p:nvPr>
            <p:ph type="sldNum" sz="quarter" idx="12"/>
          </p:nvPr>
        </p:nvSpPr>
        <p:spPr/>
        <p:txBody>
          <a:bodyPr/>
          <a:lstStyle/>
          <a:p>
            <a:fld id="{D3A4144A-CA3B-493F-B024-856527247B5F}" type="slidenum">
              <a:rPr kumimoji="1" lang="ja-JP" altLang="en-US" smtClean="0"/>
              <a:t>‹#›</a:t>
            </a:fld>
            <a:endParaRPr kumimoji="1" lang="ja-JP" altLang="en-US"/>
          </a:p>
        </p:txBody>
      </p:sp>
    </p:spTree>
    <p:extLst>
      <p:ext uri="{BB962C8B-B14F-4D97-AF65-F5344CB8AC3E}">
        <p14:creationId xmlns:p14="http://schemas.microsoft.com/office/powerpoint/2010/main" val="2356342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873F34-5F67-41DC-8DAA-57C4F14D0B7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7854CAF-92AC-430D-80A8-D1020C3719BE}"/>
              </a:ext>
            </a:extLst>
          </p:cNvPr>
          <p:cNvSpPr>
            <a:spLocks noGrp="1"/>
          </p:cNvSpPr>
          <p:nvPr>
            <p:ph type="dt" sz="half" idx="10"/>
          </p:nvPr>
        </p:nvSpPr>
        <p:spPr/>
        <p:txBody>
          <a:bodyPr/>
          <a:lstStyle/>
          <a:p>
            <a:fld id="{14C7C25F-D5B2-4A73-950B-E19323C08CA3}" type="datetimeFigureOut">
              <a:rPr kumimoji="1" lang="ja-JP" altLang="en-US" smtClean="0"/>
              <a:t>2023/4/26</a:t>
            </a:fld>
            <a:endParaRPr kumimoji="1" lang="ja-JP" altLang="en-US"/>
          </a:p>
        </p:txBody>
      </p:sp>
      <p:sp>
        <p:nvSpPr>
          <p:cNvPr id="4" name="フッター プレースホルダー 3">
            <a:extLst>
              <a:ext uri="{FF2B5EF4-FFF2-40B4-BE49-F238E27FC236}">
                <a16:creationId xmlns:a16="http://schemas.microsoft.com/office/drawing/2014/main" id="{8FF8477B-BCFC-4938-87E6-6E1AA2E99CA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123671D-43FC-4374-9023-226050905698}"/>
              </a:ext>
            </a:extLst>
          </p:cNvPr>
          <p:cNvSpPr>
            <a:spLocks noGrp="1"/>
          </p:cNvSpPr>
          <p:nvPr>
            <p:ph type="sldNum" sz="quarter" idx="12"/>
          </p:nvPr>
        </p:nvSpPr>
        <p:spPr/>
        <p:txBody>
          <a:bodyPr/>
          <a:lstStyle/>
          <a:p>
            <a:fld id="{D3A4144A-CA3B-493F-B024-856527247B5F}" type="slidenum">
              <a:rPr kumimoji="1" lang="ja-JP" altLang="en-US" smtClean="0"/>
              <a:t>‹#›</a:t>
            </a:fld>
            <a:endParaRPr kumimoji="1" lang="ja-JP" altLang="en-US"/>
          </a:p>
        </p:txBody>
      </p:sp>
    </p:spTree>
    <p:extLst>
      <p:ext uri="{BB962C8B-B14F-4D97-AF65-F5344CB8AC3E}">
        <p14:creationId xmlns:p14="http://schemas.microsoft.com/office/powerpoint/2010/main" val="2610200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51A4492-4C6E-4FF8-B3A2-B912ACD83540}"/>
              </a:ext>
            </a:extLst>
          </p:cNvPr>
          <p:cNvSpPr>
            <a:spLocks noGrp="1"/>
          </p:cNvSpPr>
          <p:nvPr>
            <p:ph type="dt" sz="half" idx="10"/>
          </p:nvPr>
        </p:nvSpPr>
        <p:spPr/>
        <p:txBody>
          <a:bodyPr/>
          <a:lstStyle/>
          <a:p>
            <a:fld id="{14C7C25F-D5B2-4A73-950B-E19323C08CA3}" type="datetimeFigureOut">
              <a:rPr kumimoji="1" lang="ja-JP" altLang="en-US" smtClean="0"/>
              <a:t>2023/4/26</a:t>
            </a:fld>
            <a:endParaRPr kumimoji="1" lang="ja-JP" altLang="en-US"/>
          </a:p>
        </p:txBody>
      </p:sp>
      <p:sp>
        <p:nvSpPr>
          <p:cNvPr id="3" name="フッター プレースホルダー 2">
            <a:extLst>
              <a:ext uri="{FF2B5EF4-FFF2-40B4-BE49-F238E27FC236}">
                <a16:creationId xmlns:a16="http://schemas.microsoft.com/office/drawing/2014/main" id="{4F380C7F-9AFB-4914-B8F5-3C30375281E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39ADDE7-394E-4D0A-B70A-5DEB929DBFFD}"/>
              </a:ext>
            </a:extLst>
          </p:cNvPr>
          <p:cNvSpPr>
            <a:spLocks noGrp="1"/>
          </p:cNvSpPr>
          <p:nvPr>
            <p:ph type="sldNum" sz="quarter" idx="12"/>
          </p:nvPr>
        </p:nvSpPr>
        <p:spPr/>
        <p:txBody>
          <a:bodyPr/>
          <a:lstStyle/>
          <a:p>
            <a:fld id="{D3A4144A-CA3B-493F-B024-856527247B5F}" type="slidenum">
              <a:rPr kumimoji="1" lang="ja-JP" altLang="en-US" smtClean="0"/>
              <a:t>‹#›</a:t>
            </a:fld>
            <a:endParaRPr kumimoji="1" lang="ja-JP" altLang="en-US"/>
          </a:p>
        </p:txBody>
      </p:sp>
    </p:spTree>
    <p:extLst>
      <p:ext uri="{BB962C8B-B14F-4D97-AF65-F5344CB8AC3E}">
        <p14:creationId xmlns:p14="http://schemas.microsoft.com/office/powerpoint/2010/main" val="1244526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F830D4-1FC2-4191-8397-4DC22CD7F6B3}"/>
              </a:ext>
            </a:extLst>
          </p:cNvPr>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7CD1676-9B93-4CAE-8D13-0EEB0FD4CFBB}"/>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404AC74-F488-49E9-87E9-B191C80CDE1A}"/>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1448294-14B4-49EA-AAB2-0EDD0D668F25}"/>
              </a:ext>
            </a:extLst>
          </p:cNvPr>
          <p:cNvSpPr>
            <a:spLocks noGrp="1"/>
          </p:cNvSpPr>
          <p:nvPr>
            <p:ph type="dt" sz="half" idx="10"/>
          </p:nvPr>
        </p:nvSpPr>
        <p:spPr/>
        <p:txBody>
          <a:bodyPr/>
          <a:lstStyle/>
          <a:p>
            <a:fld id="{14C7C25F-D5B2-4A73-950B-E19323C08CA3}" type="datetimeFigureOut">
              <a:rPr kumimoji="1" lang="ja-JP" altLang="en-US" smtClean="0"/>
              <a:t>2023/4/26</a:t>
            </a:fld>
            <a:endParaRPr kumimoji="1" lang="ja-JP" altLang="en-US"/>
          </a:p>
        </p:txBody>
      </p:sp>
      <p:sp>
        <p:nvSpPr>
          <p:cNvPr id="6" name="フッター プレースホルダー 5">
            <a:extLst>
              <a:ext uri="{FF2B5EF4-FFF2-40B4-BE49-F238E27FC236}">
                <a16:creationId xmlns:a16="http://schemas.microsoft.com/office/drawing/2014/main" id="{E6FAA4BD-D877-47DC-9D3E-631096B16C2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E4611A1-A7FC-4B84-BBFE-5D7FE8E4F53B}"/>
              </a:ext>
            </a:extLst>
          </p:cNvPr>
          <p:cNvSpPr>
            <a:spLocks noGrp="1"/>
          </p:cNvSpPr>
          <p:nvPr>
            <p:ph type="sldNum" sz="quarter" idx="12"/>
          </p:nvPr>
        </p:nvSpPr>
        <p:spPr/>
        <p:txBody>
          <a:bodyPr/>
          <a:lstStyle/>
          <a:p>
            <a:fld id="{D3A4144A-CA3B-493F-B024-856527247B5F}" type="slidenum">
              <a:rPr kumimoji="1" lang="ja-JP" altLang="en-US" smtClean="0"/>
              <a:t>‹#›</a:t>
            </a:fld>
            <a:endParaRPr kumimoji="1" lang="ja-JP" altLang="en-US"/>
          </a:p>
        </p:txBody>
      </p:sp>
    </p:spTree>
    <p:extLst>
      <p:ext uri="{BB962C8B-B14F-4D97-AF65-F5344CB8AC3E}">
        <p14:creationId xmlns:p14="http://schemas.microsoft.com/office/powerpoint/2010/main" val="2248708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1C7710-699A-40D5-AA2A-2F215FE3886D}"/>
              </a:ext>
            </a:extLst>
          </p:cNvPr>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CF3DB0B-0291-4B47-B911-734E37281090}"/>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345F58F-5688-4E8B-A1E4-F53066B5FD4A}"/>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7AC46B0-F138-4AFF-8308-05B40990BF71}"/>
              </a:ext>
            </a:extLst>
          </p:cNvPr>
          <p:cNvSpPr>
            <a:spLocks noGrp="1"/>
          </p:cNvSpPr>
          <p:nvPr>
            <p:ph type="dt" sz="half" idx="10"/>
          </p:nvPr>
        </p:nvSpPr>
        <p:spPr/>
        <p:txBody>
          <a:bodyPr/>
          <a:lstStyle/>
          <a:p>
            <a:fld id="{14C7C25F-D5B2-4A73-950B-E19323C08CA3}" type="datetimeFigureOut">
              <a:rPr kumimoji="1" lang="ja-JP" altLang="en-US" smtClean="0"/>
              <a:t>2023/4/26</a:t>
            </a:fld>
            <a:endParaRPr kumimoji="1" lang="ja-JP" altLang="en-US"/>
          </a:p>
        </p:txBody>
      </p:sp>
      <p:sp>
        <p:nvSpPr>
          <p:cNvPr id="6" name="フッター プレースホルダー 5">
            <a:extLst>
              <a:ext uri="{FF2B5EF4-FFF2-40B4-BE49-F238E27FC236}">
                <a16:creationId xmlns:a16="http://schemas.microsoft.com/office/drawing/2014/main" id="{CC5A2F3A-3BC3-47BB-9D9E-C494D4CB7C6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34F9566-8A10-4C27-9B12-767011B7792E}"/>
              </a:ext>
            </a:extLst>
          </p:cNvPr>
          <p:cNvSpPr>
            <a:spLocks noGrp="1"/>
          </p:cNvSpPr>
          <p:nvPr>
            <p:ph type="sldNum" sz="quarter" idx="12"/>
          </p:nvPr>
        </p:nvSpPr>
        <p:spPr/>
        <p:txBody>
          <a:bodyPr/>
          <a:lstStyle/>
          <a:p>
            <a:fld id="{D3A4144A-CA3B-493F-B024-856527247B5F}" type="slidenum">
              <a:rPr kumimoji="1" lang="ja-JP" altLang="en-US" smtClean="0"/>
              <a:t>‹#›</a:t>
            </a:fld>
            <a:endParaRPr kumimoji="1" lang="ja-JP" altLang="en-US"/>
          </a:p>
        </p:txBody>
      </p:sp>
    </p:spTree>
    <p:extLst>
      <p:ext uri="{BB962C8B-B14F-4D97-AF65-F5344CB8AC3E}">
        <p14:creationId xmlns:p14="http://schemas.microsoft.com/office/powerpoint/2010/main" val="2057405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426987F-1791-46B1-8AEF-3CC268BFEAD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CE35647-CF42-441B-A9EC-F46F3330020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3305E35-3384-48CD-9468-694BD427CC8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C7C25F-D5B2-4A73-950B-E19323C08CA3}" type="datetimeFigureOut">
              <a:rPr kumimoji="1" lang="ja-JP" altLang="en-US" smtClean="0"/>
              <a:t>2023/4/26</a:t>
            </a:fld>
            <a:endParaRPr kumimoji="1" lang="ja-JP" altLang="en-US"/>
          </a:p>
        </p:txBody>
      </p:sp>
      <p:sp>
        <p:nvSpPr>
          <p:cNvPr id="5" name="フッター プレースホルダー 4">
            <a:extLst>
              <a:ext uri="{FF2B5EF4-FFF2-40B4-BE49-F238E27FC236}">
                <a16:creationId xmlns:a16="http://schemas.microsoft.com/office/drawing/2014/main" id="{01B635BB-7F04-4263-A2F2-5339909BE17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E620CD9-A787-4874-902F-0F41ABFA78A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A4144A-CA3B-493F-B024-856527247B5F}" type="slidenum">
              <a:rPr kumimoji="1" lang="ja-JP" altLang="en-US" smtClean="0"/>
              <a:t>‹#›</a:t>
            </a:fld>
            <a:endParaRPr kumimoji="1" lang="ja-JP" altLang="en-US"/>
          </a:p>
        </p:txBody>
      </p:sp>
    </p:spTree>
    <p:extLst>
      <p:ext uri="{BB962C8B-B14F-4D97-AF65-F5344CB8AC3E}">
        <p14:creationId xmlns:p14="http://schemas.microsoft.com/office/powerpoint/2010/main" val="1750814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2.xml"/><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1.png"/><Relationship Id="rId21" Type="http://schemas.openxmlformats.org/officeDocument/2006/relationships/image" Target="../media/image42.wmf"/><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3.xml"/><Relationship Id="rId16" Type="http://schemas.openxmlformats.org/officeDocument/2006/relationships/image" Target="../media/image39.png"/><Relationship Id="rId20"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19" Type="http://schemas.openxmlformats.org/officeDocument/2006/relationships/image" Target="../media/image26.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png"/><Relationship Id="rId7" Type="http://schemas.openxmlformats.org/officeDocument/2006/relationships/image" Target="../media/image46.png"/><Relationship Id="rId12"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26.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5.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64.png"/><Relationship Id="rId26" Type="http://schemas.openxmlformats.org/officeDocument/2006/relationships/image" Target="../media/image72.png"/><Relationship Id="rId3" Type="http://schemas.openxmlformats.org/officeDocument/2006/relationships/image" Target="../media/image1.png"/><Relationship Id="rId21" Type="http://schemas.openxmlformats.org/officeDocument/2006/relationships/image" Target="../media/image67.png"/><Relationship Id="rId7" Type="http://schemas.openxmlformats.org/officeDocument/2006/relationships/image" Target="../media/image53.emf"/><Relationship Id="rId12" Type="http://schemas.openxmlformats.org/officeDocument/2006/relationships/image" Target="../media/image58.png"/><Relationship Id="rId17" Type="http://schemas.openxmlformats.org/officeDocument/2006/relationships/image" Target="../media/image63.png"/><Relationship Id="rId25" Type="http://schemas.openxmlformats.org/officeDocument/2006/relationships/image" Target="../media/image71.png"/><Relationship Id="rId2" Type="http://schemas.openxmlformats.org/officeDocument/2006/relationships/notesSlide" Target="../notesSlides/notesSlide5.xml"/><Relationship Id="rId16" Type="http://schemas.openxmlformats.org/officeDocument/2006/relationships/image" Target="../media/image62.png"/><Relationship Id="rId20"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52.emf"/><Relationship Id="rId11" Type="http://schemas.openxmlformats.org/officeDocument/2006/relationships/image" Target="../media/image57.png"/><Relationship Id="rId24" Type="http://schemas.openxmlformats.org/officeDocument/2006/relationships/image" Target="../media/image70.png"/><Relationship Id="rId5" Type="http://schemas.openxmlformats.org/officeDocument/2006/relationships/image" Target="../media/image51.emf"/><Relationship Id="rId15" Type="http://schemas.openxmlformats.org/officeDocument/2006/relationships/image" Target="../media/image61.jpeg"/><Relationship Id="rId23" Type="http://schemas.openxmlformats.org/officeDocument/2006/relationships/image" Target="../media/image69.png"/><Relationship Id="rId28" Type="http://schemas.openxmlformats.org/officeDocument/2006/relationships/image" Target="../media/image74.png"/><Relationship Id="rId10" Type="http://schemas.openxmlformats.org/officeDocument/2006/relationships/image" Target="../media/image56.png"/><Relationship Id="rId19" Type="http://schemas.openxmlformats.org/officeDocument/2006/relationships/image" Target="../media/image65.png"/><Relationship Id="rId4" Type="http://schemas.openxmlformats.org/officeDocument/2006/relationships/image" Target="../media/image26.png"/><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8.png"/><Relationship Id="rId27" Type="http://schemas.openxmlformats.org/officeDocument/2006/relationships/image" Target="../media/image73.png"/></Relationships>
</file>

<file path=ppt/slides/_rels/slide6.xml.rels><?xml version="1.0" encoding="UTF-8" standalone="yes"?>
<Relationships xmlns="http://schemas.openxmlformats.org/package/2006/relationships"><Relationship Id="rId13" Type="http://schemas.openxmlformats.org/officeDocument/2006/relationships/image" Target="../media/image84.png"/><Relationship Id="rId18" Type="http://schemas.openxmlformats.org/officeDocument/2006/relationships/image" Target="../media/image89.png"/><Relationship Id="rId26" Type="http://schemas.openxmlformats.org/officeDocument/2006/relationships/image" Target="../media/image97.png"/><Relationship Id="rId39" Type="http://schemas.openxmlformats.org/officeDocument/2006/relationships/image" Target="../media/image110.png"/><Relationship Id="rId3" Type="http://schemas.openxmlformats.org/officeDocument/2006/relationships/image" Target="../media/image1.png"/><Relationship Id="rId21" Type="http://schemas.openxmlformats.org/officeDocument/2006/relationships/image" Target="../media/image92.png"/><Relationship Id="rId34" Type="http://schemas.openxmlformats.org/officeDocument/2006/relationships/image" Target="../media/image105.png"/><Relationship Id="rId42" Type="http://schemas.openxmlformats.org/officeDocument/2006/relationships/image" Target="../media/image113.png"/><Relationship Id="rId47" Type="http://schemas.openxmlformats.org/officeDocument/2006/relationships/image" Target="../media/image115.png"/><Relationship Id="rId7" Type="http://schemas.openxmlformats.org/officeDocument/2006/relationships/image" Target="../media/image78.png"/><Relationship Id="rId12" Type="http://schemas.openxmlformats.org/officeDocument/2006/relationships/image" Target="../media/image83.png"/><Relationship Id="rId17" Type="http://schemas.openxmlformats.org/officeDocument/2006/relationships/image" Target="../media/image88.png"/><Relationship Id="rId25" Type="http://schemas.openxmlformats.org/officeDocument/2006/relationships/image" Target="../media/image96.png"/><Relationship Id="rId33" Type="http://schemas.openxmlformats.org/officeDocument/2006/relationships/image" Target="../media/image104.png"/><Relationship Id="rId38" Type="http://schemas.openxmlformats.org/officeDocument/2006/relationships/image" Target="../media/image109.png"/><Relationship Id="rId46" Type="http://schemas.openxmlformats.org/officeDocument/2006/relationships/image" Target="../media/image114.png"/><Relationship Id="rId2" Type="http://schemas.openxmlformats.org/officeDocument/2006/relationships/notesSlide" Target="../notesSlides/notesSlide6.xml"/><Relationship Id="rId16" Type="http://schemas.openxmlformats.org/officeDocument/2006/relationships/image" Target="../media/image87.png"/><Relationship Id="rId20" Type="http://schemas.openxmlformats.org/officeDocument/2006/relationships/image" Target="../media/image91.png"/><Relationship Id="rId29" Type="http://schemas.openxmlformats.org/officeDocument/2006/relationships/image" Target="../media/image100.png"/><Relationship Id="rId41" Type="http://schemas.openxmlformats.org/officeDocument/2006/relationships/image" Target="../media/image112.png"/><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image" Target="../media/image82.png"/><Relationship Id="rId24" Type="http://schemas.openxmlformats.org/officeDocument/2006/relationships/image" Target="../media/image95.png"/><Relationship Id="rId32" Type="http://schemas.openxmlformats.org/officeDocument/2006/relationships/image" Target="../media/image103.png"/><Relationship Id="rId37" Type="http://schemas.openxmlformats.org/officeDocument/2006/relationships/image" Target="../media/image108.png"/><Relationship Id="rId40" Type="http://schemas.openxmlformats.org/officeDocument/2006/relationships/image" Target="../media/image111.png"/><Relationship Id="rId45" Type="http://schemas.openxmlformats.org/officeDocument/2006/relationships/image" Target="../media/image42.wmf"/><Relationship Id="rId5" Type="http://schemas.openxmlformats.org/officeDocument/2006/relationships/image" Target="../media/image76.png"/><Relationship Id="rId15" Type="http://schemas.openxmlformats.org/officeDocument/2006/relationships/image" Target="../media/image86.png"/><Relationship Id="rId23" Type="http://schemas.openxmlformats.org/officeDocument/2006/relationships/image" Target="../media/image94.png"/><Relationship Id="rId28" Type="http://schemas.openxmlformats.org/officeDocument/2006/relationships/image" Target="../media/image99.png"/><Relationship Id="rId36" Type="http://schemas.openxmlformats.org/officeDocument/2006/relationships/image" Target="../media/image107.png"/><Relationship Id="rId49" Type="http://schemas.openxmlformats.org/officeDocument/2006/relationships/image" Target="../media/image117.png"/><Relationship Id="rId10" Type="http://schemas.openxmlformats.org/officeDocument/2006/relationships/image" Target="../media/image81.png"/><Relationship Id="rId19" Type="http://schemas.openxmlformats.org/officeDocument/2006/relationships/image" Target="../media/image90.png"/><Relationship Id="rId31" Type="http://schemas.openxmlformats.org/officeDocument/2006/relationships/image" Target="../media/image102.png"/><Relationship Id="rId44" Type="http://schemas.openxmlformats.org/officeDocument/2006/relationships/oleObject" Target="../embeddings/oleObject2.bin"/><Relationship Id="rId4" Type="http://schemas.openxmlformats.org/officeDocument/2006/relationships/image" Target="../media/image75.png"/><Relationship Id="rId9" Type="http://schemas.openxmlformats.org/officeDocument/2006/relationships/image" Target="../media/image80.png"/><Relationship Id="rId14" Type="http://schemas.openxmlformats.org/officeDocument/2006/relationships/image" Target="../media/image85.png"/><Relationship Id="rId22" Type="http://schemas.openxmlformats.org/officeDocument/2006/relationships/image" Target="../media/image93.png"/><Relationship Id="rId27" Type="http://schemas.openxmlformats.org/officeDocument/2006/relationships/image" Target="../media/image98.png"/><Relationship Id="rId30" Type="http://schemas.openxmlformats.org/officeDocument/2006/relationships/image" Target="../media/image101.png"/><Relationship Id="rId35" Type="http://schemas.openxmlformats.org/officeDocument/2006/relationships/image" Target="../media/image106.png"/><Relationship Id="rId43" Type="http://schemas.openxmlformats.org/officeDocument/2006/relationships/image" Target="../media/image26.png"/><Relationship Id="rId48" Type="http://schemas.openxmlformats.org/officeDocument/2006/relationships/image" Target="../media/image116.png"/><Relationship Id="rId8" Type="http://schemas.openxmlformats.org/officeDocument/2006/relationships/image" Target="../media/image79.png"/></Relationships>
</file>

<file path=ppt/slides/_rels/slide7.xml.rels><?xml version="1.0" encoding="UTF-8" standalone="yes"?>
<Relationships xmlns="http://schemas.openxmlformats.org/package/2006/relationships"><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BC9A1C2-5E6D-46C3-9B58-F6AA84E55577}"/>
              </a:ext>
            </a:extLst>
          </p:cNvPr>
          <p:cNvPicPr>
            <a:picLocks noChangeAspect="1"/>
          </p:cNvPicPr>
          <p:nvPr/>
        </p:nvPicPr>
        <p:blipFill>
          <a:blip r:embed="rId3"/>
          <a:stretch>
            <a:fillRect/>
          </a:stretch>
        </p:blipFill>
        <p:spPr>
          <a:xfrm>
            <a:off x="0" y="0"/>
            <a:ext cx="9144000" cy="1566293"/>
          </a:xfrm>
          <a:prstGeom prst="rect">
            <a:avLst/>
          </a:prstGeom>
        </p:spPr>
      </p:pic>
      <p:pic>
        <p:nvPicPr>
          <p:cNvPr id="5" name="図 4">
            <a:extLst>
              <a:ext uri="{FF2B5EF4-FFF2-40B4-BE49-F238E27FC236}">
                <a16:creationId xmlns:a16="http://schemas.microsoft.com/office/drawing/2014/main" id="{F56B5D5C-FD07-4197-AD2C-A667A2507DF8}"/>
              </a:ext>
            </a:extLst>
          </p:cNvPr>
          <p:cNvPicPr>
            <a:picLocks noChangeAspect="1"/>
          </p:cNvPicPr>
          <p:nvPr/>
        </p:nvPicPr>
        <p:blipFill>
          <a:blip r:embed="rId4"/>
          <a:stretch>
            <a:fillRect/>
          </a:stretch>
        </p:blipFill>
        <p:spPr>
          <a:xfrm>
            <a:off x="4727537" y="2040560"/>
            <a:ext cx="3239846" cy="389542"/>
          </a:xfrm>
          <a:prstGeom prst="rect">
            <a:avLst/>
          </a:prstGeom>
        </p:spPr>
      </p:pic>
      <p:cxnSp>
        <p:nvCxnSpPr>
          <p:cNvPr id="48" name="コネクタ: カギ線 47">
            <a:extLst>
              <a:ext uri="{FF2B5EF4-FFF2-40B4-BE49-F238E27FC236}">
                <a16:creationId xmlns:a16="http://schemas.microsoft.com/office/drawing/2014/main" id="{8D533A6B-4B31-4C89-8780-18689B8626B9}"/>
              </a:ext>
            </a:extLst>
          </p:cNvPr>
          <p:cNvCxnSpPr>
            <a:cxnSpLocks/>
            <a:endCxn id="49" idx="0"/>
          </p:cNvCxnSpPr>
          <p:nvPr/>
        </p:nvCxnSpPr>
        <p:spPr>
          <a:xfrm rot="16200000" flipH="1">
            <a:off x="5506050" y="632242"/>
            <a:ext cx="474267" cy="2342367"/>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3CB7E0BF-23B3-49BF-9CC1-4EE519AB0203}"/>
              </a:ext>
            </a:extLst>
          </p:cNvPr>
          <p:cNvSpPr/>
          <p:nvPr/>
        </p:nvSpPr>
        <p:spPr>
          <a:xfrm>
            <a:off x="4734839" y="2040560"/>
            <a:ext cx="4359056" cy="476733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5" name="楕円 64">
            <a:extLst>
              <a:ext uri="{FF2B5EF4-FFF2-40B4-BE49-F238E27FC236}">
                <a16:creationId xmlns:a16="http://schemas.microsoft.com/office/drawing/2014/main" id="{9521A8B6-E37F-49DB-9266-A82030929FDC}"/>
              </a:ext>
            </a:extLst>
          </p:cNvPr>
          <p:cNvSpPr/>
          <p:nvPr/>
        </p:nvSpPr>
        <p:spPr>
          <a:xfrm>
            <a:off x="8040878" y="1661864"/>
            <a:ext cx="1007756" cy="4742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雑誌</a:t>
            </a:r>
          </a:p>
        </p:txBody>
      </p:sp>
      <p:pic>
        <p:nvPicPr>
          <p:cNvPr id="66" name="図 65">
            <a:extLst>
              <a:ext uri="{FF2B5EF4-FFF2-40B4-BE49-F238E27FC236}">
                <a16:creationId xmlns:a16="http://schemas.microsoft.com/office/drawing/2014/main" id="{48598BBC-766F-48B4-959F-3A38BE528658}"/>
              </a:ext>
            </a:extLst>
          </p:cNvPr>
          <p:cNvPicPr>
            <a:picLocks noChangeAspect="1"/>
          </p:cNvPicPr>
          <p:nvPr/>
        </p:nvPicPr>
        <p:blipFill>
          <a:blip r:embed="rId5"/>
          <a:stretch>
            <a:fillRect/>
          </a:stretch>
        </p:blipFill>
        <p:spPr>
          <a:xfrm>
            <a:off x="386204" y="5354173"/>
            <a:ext cx="2566554" cy="297181"/>
          </a:xfrm>
          <a:prstGeom prst="rect">
            <a:avLst/>
          </a:prstGeom>
        </p:spPr>
      </p:pic>
      <p:grpSp>
        <p:nvGrpSpPr>
          <p:cNvPr id="70" name="グループ化 69">
            <a:extLst>
              <a:ext uri="{FF2B5EF4-FFF2-40B4-BE49-F238E27FC236}">
                <a16:creationId xmlns:a16="http://schemas.microsoft.com/office/drawing/2014/main" id="{35C68237-CDB5-4E43-8746-CE0D676AF6A7}"/>
              </a:ext>
            </a:extLst>
          </p:cNvPr>
          <p:cNvGrpSpPr/>
          <p:nvPr/>
        </p:nvGrpSpPr>
        <p:grpSpPr>
          <a:xfrm>
            <a:off x="220243" y="6538615"/>
            <a:ext cx="4018779" cy="219075"/>
            <a:chOff x="217374" y="5523263"/>
            <a:chExt cx="4018779" cy="219075"/>
          </a:xfrm>
        </p:grpSpPr>
        <p:pic>
          <p:nvPicPr>
            <p:cNvPr id="68" name="図 67">
              <a:extLst>
                <a:ext uri="{FF2B5EF4-FFF2-40B4-BE49-F238E27FC236}">
                  <a16:creationId xmlns:a16="http://schemas.microsoft.com/office/drawing/2014/main" id="{FA7DCEC7-7EFF-4BED-9628-F574CF0309D9}"/>
                </a:ext>
              </a:extLst>
            </p:cNvPr>
            <p:cNvPicPr>
              <a:picLocks noChangeAspect="1"/>
            </p:cNvPicPr>
            <p:nvPr/>
          </p:nvPicPr>
          <p:blipFill>
            <a:blip r:embed="rId6"/>
            <a:stretch>
              <a:fillRect/>
            </a:stretch>
          </p:blipFill>
          <p:spPr>
            <a:xfrm>
              <a:off x="217374" y="5594970"/>
              <a:ext cx="2095148" cy="133449"/>
            </a:xfrm>
            <a:prstGeom prst="rect">
              <a:avLst/>
            </a:prstGeom>
          </p:spPr>
        </p:pic>
        <p:pic>
          <p:nvPicPr>
            <p:cNvPr id="69" name="図 68">
              <a:extLst>
                <a:ext uri="{FF2B5EF4-FFF2-40B4-BE49-F238E27FC236}">
                  <a16:creationId xmlns:a16="http://schemas.microsoft.com/office/drawing/2014/main" id="{9947BCDA-A0A7-45F4-A1BD-6F3738A8A4B1}"/>
                </a:ext>
              </a:extLst>
            </p:cNvPr>
            <p:cNvPicPr>
              <a:picLocks noChangeAspect="1"/>
            </p:cNvPicPr>
            <p:nvPr/>
          </p:nvPicPr>
          <p:blipFill>
            <a:blip r:embed="rId7"/>
            <a:stretch>
              <a:fillRect/>
            </a:stretch>
          </p:blipFill>
          <p:spPr>
            <a:xfrm>
              <a:off x="2350203" y="5523263"/>
              <a:ext cx="1885950" cy="219075"/>
            </a:xfrm>
            <a:prstGeom prst="rect">
              <a:avLst/>
            </a:prstGeom>
          </p:spPr>
        </p:pic>
      </p:grpSp>
      <p:pic>
        <p:nvPicPr>
          <p:cNvPr id="71" name="図 70">
            <a:extLst>
              <a:ext uri="{FF2B5EF4-FFF2-40B4-BE49-F238E27FC236}">
                <a16:creationId xmlns:a16="http://schemas.microsoft.com/office/drawing/2014/main" id="{3D21FAC3-59D6-483F-8ADC-0A8327B2823B}"/>
              </a:ext>
            </a:extLst>
          </p:cNvPr>
          <p:cNvPicPr>
            <a:picLocks noChangeAspect="1"/>
          </p:cNvPicPr>
          <p:nvPr/>
        </p:nvPicPr>
        <p:blipFill>
          <a:blip r:embed="rId8"/>
          <a:stretch>
            <a:fillRect/>
          </a:stretch>
        </p:blipFill>
        <p:spPr>
          <a:xfrm>
            <a:off x="386204" y="5638777"/>
            <a:ext cx="3642857" cy="888060"/>
          </a:xfrm>
          <a:prstGeom prst="rect">
            <a:avLst/>
          </a:prstGeom>
        </p:spPr>
      </p:pic>
      <p:sp>
        <p:nvSpPr>
          <p:cNvPr id="51" name="正方形/長方形 50">
            <a:extLst>
              <a:ext uri="{FF2B5EF4-FFF2-40B4-BE49-F238E27FC236}">
                <a16:creationId xmlns:a16="http://schemas.microsoft.com/office/drawing/2014/main" id="{F2370C92-C431-4238-89BD-18E2BBDFACED}"/>
              </a:ext>
            </a:extLst>
          </p:cNvPr>
          <p:cNvSpPr/>
          <p:nvPr/>
        </p:nvSpPr>
        <p:spPr>
          <a:xfrm>
            <a:off x="50105" y="2040560"/>
            <a:ext cx="4359057" cy="476733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2" name="図 71">
            <a:extLst>
              <a:ext uri="{FF2B5EF4-FFF2-40B4-BE49-F238E27FC236}">
                <a16:creationId xmlns:a16="http://schemas.microsoft.com/office/drawing/2014/main" id="{434C7098-E6D0-4D8D-BBD2-AFC577D2F917}"/>
              </a:ext>
            </a:extLst>
          </p:cNvPr>
          <p:cNvPicPr>
            <a:picLocks noChangeAspect="1"/>
          </p:cNvPicPr>
          <p:nvPr/>
        </p:nvPicPr>
        <p:blipFill>
          <a:blip r:embed="rId9"/>
          <a:stretch>
            <a:fillRect/>
          </a:stretch>
        </p:blipFill>
        <p:spPr>
          <a:xfrm>
            <a:off x="125847" y="2105436"/>
            <a:ext cx="2536073" cy="267335"/>
          </a:xfrm>
          <a:prstGeom prst="rect">
            <a:avLst/>
          </a:prstGeom>
        </p:spPr>
      </p:pic>
      <p:sp>
        <p:nvSpPr>
          <p:cNvPr id="54" name="楕円 53">
            <a:extLst>
              <a:ext uri="{FF2B5EF4-FFF2-40B4-BE49-F238E27FC236}">
                <a16:creationId xmlns:a16="http://schemas.microsoft.com/office/drawing/2014/main" id="{51559D39-DFA9-4399-BDD1-971F1AE558B9}"/>
              </a:ext>
            </a:extLst>
          </p:cNvPr>
          <p:cNvSpPr/>
          <p:nvPr/>
        </p:nvSpPr>
        <p:spPr>
          <a:xfrm>
            <a:off x="95366" y="1664752"/>
            <a:ext cx="1007756" cy="47138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活動</a:t>
            </a:r>
          </a:p>
        </p:txBody>
      </p:sp>
      <p:pic>
        <p:nvPicPr>
          <p:cNvPr id="9" name="図 8">
            <a:extLst>
              <a:ext uri="{FF2B5EF4-FFF2-40B4-BE49-F238E27FC236}">
                <a16:creationId xmlns:a16="http://schemas.microsoft.com/office/drawing/2014/main" id="{5A51D9B1-30E6-389D-4072-83E9EBBDA129}"/>
              </a:ext>
            </a:extLst>
          </p:cNvPr>
          <p:cNvPicPr>
            <a:picLocks noChangeAspect="1"/>
          </p:cNvPicPr>
          <p:nvPr/>
        </p:nvPicPr>
        <p:blipFill>
          <a:blip r:embed="rId10"/>
          <a:stretch>
            <a:fillRect/>
          </a:stretch>
        </p:blipFill>
        <p:spPr>
          <a:xfrm>
            <a:off x="458985" y="2434450"/>
            <a:ext cx="3513741" cy="2913834"/>
          </a:xfrm>
          <a:prstGeom prst="rect">
            <a:avLst/>
          </a:prstGeom>
        </p:spPr>
      </p:pic>
      <p:pic>
        <p:nvPicPr>
          <p:cNvPr id="11" name="図 10">
            <a:extLst>
              <a:ext uri="{FF2B5EF4-FFF2-40B4-BE49-F238E27FC236}">
                <a16:creationId xmlns:a16="http://schemas.microsoft.com/office/drawing/2014/main" id="{AE085720-EEF4-CC40-CD68-6991A377A098}"/>
              </a:ext>
            </a:extLst>
          </p:cNvPr>
          <p:cNvPicPr>
            <a:picLocks noChangeAspect="1"/>
          </p:cNvPicPr>
          <p:nvPr/>
        </p:nvPicPr>
        <p:blipFill>
          <a:blip r:embed="rId11"/>
          <a:stretch>
            <a:fillRect/>
          </a:stretch>
        </p:blipFill>
        <p:spPr>
          <a:xfrm>
            <a:off x="4818041" y="2436866"/>
            <a:ext cx="4171507" cy="1540153"/>
          </a:xfrm>
          <a:prstGeom prst="rect">
            <a:avLst/>
          </a:prstGeom>
        </p:spPr>
      </p:pic>
      <p:pic>
        <p:nvPicPr>
          <p:cNvPr id="3" name="図 2">
            <a:extLst>
              <a:ext uri="{FF2B5EF4-FFF2-40B4-BE49-F238E27FC236}">
                <a16:creationId xmlns:a16="http://schemas.microsoft.com/office/drawing/2014/main" id="{95B3ED96-0D01-2A8F-16FD-5C6BEE5AAF93}"/>
              </a:ext>
            </a:extLst>
          </p:cNvPr>
          <p:cNvPicPr>
            <a:picLocks noChangeAspect="1"/>
          </p:cNvPicPr>
          <p:nvPr/>
        </p:nvPicPr>
        <p:blipFill>
          <a:blip r:embed="rId12"/>
          <a:stretch>
            <a:fillRect/>
          </a:stretch>
        </p:blipFill>
        <p:spPr>
          <a:xfrm>
            <a:off x="5835421" y="3111448"/>
            <a:ext cx="3154127" cy="1429013"/>
          </a:xfrm>
          <a:prstGeom prst="rect">
            <a:avLst/>
          </a:prstGeom>
        </p:spPr>
      </p:pic>
      <p:pic>
        <p:nvPicPr>
          <p:cNvPr id="13" name="図 12">
            <a:extLst>
              <a:ext uri="{FF2B5EF4-FFF2-40B4-BE49-F238E27FC236}">
                <a16:creationId xmlns:a16="http://schemas.microsoft.com/office/drawing/2014/main" id="{B83E9824-5C92-8108-1C5F-62919E03D257}"/>
              </a:ext>
            </a:extLst>
          </p:cNvPr>
          <p:cNvPicPr>
            <a:picLocks noChangeAspect="1"/>
          </p:cNvPicPr>
          <p:nvPr/>
        </p:nvPicPr>
        <p:blipFill>
          <a:blip r:embed="rId13"/>
          <a:stretch>
            <a:fillRect/>
          </a:stretch>
        </p:blipFill>
        <p:spPr>
          <a:xfrm>
            <a:off x="4818367" y="4584449"/>
            <a:ext cx="2034108" cy="413977"/>
          </a:xfrm>
          <a:prstGeom prst="rect">
            <a:avLst/>
          </a:prstGeom>
        </p:spPr>
      </p:pic>
      <p:pic>
        <p:nvPicPr>
          <p:cNvPr id="15" name="図 14">
            <a:extLst>
              <a:ext uri="{FF2B5EF4-FFF2-40B4-BE49-F238E27FC236}">
                <a16:creationId xmlns:a16="http://schemas.microsoft.com/office/drawing/2014/main" id="{7D0E2058-4C3D-68F1-AFD4-9C6954F175F2}"/>
              </a:ext>
            </a:extLst>
          </p:cNvPr>
          <p:cNvPicPr>
            <a:picLocks noChangeAspect="1"/>
          </p:cNvPicPr>
          <p:nvPr/>
        </p:nvPicPr>
        <p:blipFill>
          <a:blip r:embed="rId14"/>
          <a:stretch>
            <a:fillRect/>
          </a:stretch>
        </p:blipFill>
        <p:spPr>
          <a:xfrm>
            <a:off x="4814716" y="5042414"/>
            <a:ext cx="4159903" cy="1429013"/>
          </a:xfrm>
          <a:prstGeom prst="rect">
            <a:avLst/>
          </a:prstGeom>
        </p:spPr>
      </p:pic>
    </p:spTree>
    <p:extLst>
      <p:ext uri="{BB962C8B-B14F-4D97-AF65-F5344CB8AC3E}">
        <p14:creationId xmlns:p14="http://schemas.microsoft.com/office/powerpoint/2010/main" val="1040080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BC9A1C2-5E6D-46C3-9B58-F6AA84E55577}"/>
              </a:ext>
            </a:extLst>
          </p:cNvPr>
          <p:cNvPicPr>
            <a:picLocks noChangeAspect="1"/>
          </p:cNvPicPr>
          <p:nvPr/>
        </p:nvPicPr>
        <p:blipFill>
          <a:blip r:embed="rId3"/>
          <a:stretch>
            <a:fillRect/>
          </a:stretch>
        </p:blipFill>
        <p:spPr>
          <a:xfrm>
            <a:off x="0" y="0"/>
            <a:ext cx="9144000" cy="1566293"/>
          </a:xfrm>
          <a:prstGeom prst="rect">
            <a:avLst/>
          </a:prstGeom>
        </p:spPr>
      </p:pic>
      <p:sp>
        <p:nvSpPr>
          <p:cNvPr id="37" name="正方形/長方形 36">
            <a:extLst>
              <a:ext uri="{FF2B5EF4-FFF2-40B4-BE49-F238E27FC236}">
                <a16:creationId xmlns:a16="http://schemas.microsoft.com/office/drawing/2014/main" id="{9C3AD5B7-254C-44AE-A7A5-5BE7B4FBE034}"/>
              </a:ext>
            </a:extLst>
          </p:cNvPr>
          <p:cNvSpPr/>
          <p:nvPr/>
        </p:nvSpPr>
        <p:spPr>
          <a:xfrm>
            <a:off x="3156559" y="79296"/>
            <a:ext cx="5987441" cy="860156"/>
          </a:xfrm>
          <a:prstGeom prst="rect">
            <a:avLst/>
          </a:prstGeom>
          <a:solidFill>
            <a:srgbClr val="F4F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6" name="図 65">
            <a:extLst>
              <a:ext uri="{FF2B5EF4-FFF2-40B4-BE49-F238E27FC236}">
                <a16:creationId xmlns:a16="http://schemas.microsoft.com/office/drawing/2014/main" id="{64F196DC-70DD-4582-B579-07DB985F5DAF}"/>
              </a:ext>
            </a:extLst>
          </p:cNvPr>
          <p:cNvPicPr>
            <a:picLocks noChangeAspect="1"/>
          </p:cNvPicPr>
          <p:nvPr/>
        </p:nvPicPr>
        <p:blipFill>
          <a:blip r:embed="rId4"/>
          <a:stretch>
            <a:fillRect/>
          </a:stretch>
        </p:blipFill>
        <p:spPr>
          <a:xfrm>
            <a:off x="60265" y="2069769"/>
            <a:ext cx="2913737" cy="335209"/>
          </a:xfrm>
          <a:prstGeom prst="rect">
            <a:avLst/>
          </a:prstGeom>
        </p:spPr>
      </p:pic>
      <p:pic>
        <p:nvPicPr>
          <p:cNvPr id="42" name="図 41">
            <a:extLst>
              <a:ext uri="{FF2B5EF4-FFF2-40B4-BE49-F238E27FC236}">
                <a16:creationId xmlns:a16="http://schemas.microsoft.com/office/drawing/2014/main" id="{A25D2B38-E412-4B62-A987-87D79F597FE1}"/>
              </a:ext>
            </a:extLst>
          </p:cNvPr>
          <p:cNvPicPr>
            <a:picLocks noChangeAspect="1"/>
          </p:cNvPicPr>
          <p:nvPr/>
        </p:nvPicPr>
        <p:blipFill>
          <a:blip r:embed="rId5"/>
          <a:stretch>
            <a:fillRect/>
          </a:stretch>
        </p:blipFill>
        <p:spPr>
          <a:xfrm>
            <a:off x="4724679" y="2059609"/>
            <a:ext cx="3248025" cy="390525"/>
          </a:xfrm>
          <a:prstGeom prst="rect">
            <a:avLst/>
          </a:prstGeom>
        </p:spPr>
      </p:pic>
      <p:cxnSp>
        <p:nvCxnSpPr>
          <p:cNvPr id="14" name="コネクタ: カギ線 13">
            <a:extLst>
              <a:ext uri="{FF2B5EF4-FFF2-40B4-BE49-F238E27FC236}">
                <a16:creationId xmlns:a16="http://schemas.microsoft.com/office/drawing/2014/main" id="{FE957922-E9E1-425D-BF30-7B3C8F415E3D}"/>
              </a:ext>
            </a:extLst>
          </p:cNvPr>
          <p:cNvCxnSpPr>
            <a:cxnSpLocks/>
            <a:stCxn id="4" idx="2"/>
            <a:endCxn id="15" idx="0"/>
          </p:cNvCxnSpPr>
          <p:nvPr/>
        </p:nvCxnSpPr>
        <p:spPr>
          <a:xfrm rot="16200000" flipH="1">
            <a:off x="5506050" y="632242"/>
            <a:ext cx="474267" cy="2342367"/>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2834AD66-AE2E-44F5-979E-983B6ADAFF96}"/>
              </a:ext>
            </a:extLst>
          </p:cNvPr>
          <p:cNvSpPr/>
          <p:nvPr/>
        </p:nvSpPr>
        <p:spPr>
          <a:xfrm>
            <a:off x="4734839" y="2040560"/>
            <a:ext cx="4359056" cy="476733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6" name="コネクタ: カギ線 35">
            <a:extLst>
              <a:ext uri="{FF2B5EF4-FFF2-40B4-BE49-F238E27FC236}">
                <a16:creationId xmlns:a16="http://schemas.microsoft.com/office/drawing/2014/main" id="{46F1A86F-D0D9-4006-AF64-8C822CEDD7FC}"/>
              </a:ext>
            </a:extLst>
          </p:cNvPr>
          <p:cNvCxnSpPr>
            <a:cxnSpLocks/>
            <a:stCxn id="4" idx="2"/>
            <a:endCxn id="20" idx="0"/>
          </p:cNvCxnSpPr>
          <p:nvPr/>
        </p:nvCxnSpPr>
        <p:spPr>
          <a:xfrm rot="5400000">
            <a:off x="3163684" y="632243"/>
            <a:ext cx="474267" cy="2342366"/>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1" name="楕円 40">
            <a:extLst>
              <a:ext uri="{FF2B5EF4-FFF2-40B4-BE49-F238E27FC236}">
                <a16:creationId xmlns:a16="http://schemas.microsoft.com/office/drawing/2014/main" id="{1D8282E5-581B-4C58-BF2F-69E1CA949BF0}"/>
              </a:ext>
            </a:extLst>
          </p:cNvPr>
          <p:cNvSpPr/>
          <p:nvPr/>
        </p:nvSpPr>
        <p:spPr>
          <a:xfrm>
            <a:off x="3407079" y="113604"/>
            <a:ext cx="5686816" cy="77661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すぐに利用できる　①</a:t>
            </a:r>
          </a:p>
        </p:txBody>
      </p:sp>
      <p:pic>
        <p:nvPicPr>
          <p:cNvPr id="43" name="図 42">
            <a:extLst>
              <a:ext uri="{FF2B5EF4-FFF2-40B4-BE49-F238E27FC236}">
                <a16:creationId xmlns:a16="http://schemas.microsoft.com/office/drawing/2014/main" id="{4DC3F76F-6930-4F65-88A7-908C00E4495C}"/>
              </a:ext>
            </a:extLst>
          </p:cNvPr>
          <p:cNvPicPr>
            <a:picLocks noChangeAspect="1"/>
          </p:cNvPicPr>
          <p:nvPr/>
        </p:nvPicPr>
        <p:blipFill>
          <a:blip r:embed="rId6"/>
          <a:stretch>
            <a:fillRect/>
          </a:stretch>
        </p:blipFill>
        <p:spPr>
          <a:xfrm>
            <a:off x="4850967" y="2450135"/>
            <a:ext cx="2393114" cy="441704"/>
          </a:xfrm>
          <a:prstGeom prst="rect">
            <a:avLst/>
          </a:prstGeom>
        </p:spPr>
      </p:pic>
      <p:pic>
        <p:nvPicPr>
          <p:cNvPr id="44" name="図 43">
            <a:extLst>
              <a:ext uri="{FF2B5EF4-FFF2-40B4-BE49-F238E27FC236}">
                <a16:creationId xmlns:a16="http://schemas.microsoft.com/office/drawing/2014/main" id="{0A86E37A-9FD3-4CE9-9E20-2A4E1C0DEDB9}"/>
              </a:ext>
            </a:extLst>
          </p:cNvPr>
          <p:cNvPicPr>
            <a:picLocks noChangeAspect="1"/>
          </p:cNvPicPr>
          <p:nvPr/>
        </p:nvPicPr>
        <p:blipFill>
          <a:blip r:embed="rId7"/>
          <a:stretch>
            <a:fillRect/>
          </a:stretch>
        </p:blipFill>
        <p:spPr>
          <a:xfrm>
            <a:off x="4850967" y="2953416"/>
            <a:ext cx="2902804" cy="2151698"/>
          </a:xfrm>
          <a:prstGeom prst="rect">
            <a:avLst/>
          </a:prstGeom>
        </p:spPr>
      </p:pic>
      <p:sp>
        <p:nvSpPr>
          <p:cNvPr id="46" name="テキスト ボックス 45">
            <a:extLst>
              <a:ext uri="{FF2B5EF4-FFF2-40B4-BE49-F238E27FC236}">
                <a16:creationId xmlns:a16="http://schemas.microsoft.com/office/drawing/2014/main" id="{F977A0C5-2E4A-4F5C-8ABE-50A876B18D9E}"/>
              </a:ext>
            </a:extLst>
          </p:cNvPr>
          <p:cNvSpPr txBox="1"/>
          <p:nvPr/>
        </p:nvSpPr>
        <p:spPr>
          <a:xfrm>
            <a:off x="7666739" y="2947582"/>
            <a:ext cx="1342180" cy="707886"/>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※eGFR</a:t>
            </a:r>
            <a:r>
              <a:rPr lang="ja-JP" altLang="en-US" sz="800" dirty="0">
                <a:latin typeface="Meiryo UI" panose="020B0604030504040204" pitchFamily="50" charset="-128"/>
                <a:ea typeface="Meiryo UI" panose="020B0604030504040204" pitchFamily="50" charset="-128"/>
              </a:rPr>
              <a:t>が不明で血清クレアチニンを測定している場合は</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「性別」「生年月日「血清</a:t>
            </a:r>
            <a:r>
              <a:rPr lang="en-US" altLang="ja-JP" sz="800" dirty="0">
                <a:latin typeface="Meiryo UI" panose="020B0604030504040204" pitchFamily="50" charset="-128"/>
                <a:ea typeface="Meiryo UI" panose="020B0604030504040204" pitchFamily="50" charset="-128"/>
              </a:rPr>
              <a:t>Cr</a:t>
            </a:r>
            <a:r>
              <a:rPr lang="ja-JP" altLang="en-US" sz="800" dirty="0">
                <a:latin typeface="Meiryo UI" panose="020B0604030504040204" pitchFamily="50" charset="-128"/>
                <a:ea typeface="Meiryo UI" panose="020B0604030504040204" pitchFamily="50" charset="-128"/>
              </a:rPr>
              <a:t>」から推算</a:t>
            </a:r>
            <a:r>
              <a:rPr lang="en-US" altLang="ja-JP" sz="800" dirty="0">
                <a:latin typeface="Meiryo UI" panose="020B0604030504040204" pitchFamily="50" charset="-128"/>
                <a:ea typeface="Meiryo UI" panose="020B0604030504040204" pitchFamily="50" charset="-128"/>
              </a:rPr>
              <a:t>eGFR</a:t>
            </a:r>
            <a:r>
              <a:rPr lang="ja-JP" altLang="en-US" sz="800" dirty="0">
                <a:latin typeface="Meiryo UI" panose="020B0604030504040204" pitchFamily="50" charset="-128"/>
                <a:ea typeface="Meiryo UI" panose="020B0604030504040204" pitchFamily="50" charset="-128"/>
              </a:rPr>
              <a:t>を算出できます。</a:t>
            </a:r>
            <a:endParaRPr kumimoji="1" lang="ja-JP" altLang="en-US" sz="800" dirty="0">
              <a:latin typeface="Meiryo UI" panose="020B0604030504040204" pitchFamily="50" charset="-128"/>
              <a:ea typeface="Meiryo UI" panose="020B0604030504040204" pitchFamily="50" charset="-128"/>
            </a:endParaRPr>
          </a:p>
        </p:txBody>
      </p:sp>
      <p:pic>
        <p:nvPicPr>
          <p:cNvPr id="47" name="図 46">
            <a:extLst>
              <a:ext uri="{FF2B5EF4-FFF2-40B4-BE49-F238E27FC236}">
                <a16:creationId xmlns:a16="http://schemas.microsoft.com/office/drawing/2014/main" id="{66F21D99-FAF5-4873-8181-3EA74036CE05}"/>
              </a:ext>
            </a:extLst>
          </p:cNvPr>
          <p:cNvPicPr>
            <a:picLocks noChangeAspect="1"/>
          </p:cNvPicPr>
          <p:nvPr/>
        </p:nvPicPr>
        <p:blipFill>
          <a:blip r:embed="rId8"/>
          <a:stretch>
            <a:fillRect/>
          </a:stretch>
        </p:blipFill>
        <p:spPr>
          <a:xfrm>
            <a:off x="6390409" y="3997152"/>
            <a:ext cx="2632859" cy="2761488"/>
          </a:xfrm>
          <a:prstGeom prst="rect">
            <a:avLst/>
          </a:prstGeom>
          <a:noFill/>
          <a:ln w="19050">
            <a:solidFill>
              <a:srgbClr val="00B0F0"/>
            </a:solidFill>
          </a:ln>
        </p:spPr>
      </p:pic>
      <p:sp>
        <p:nvSpPr>
          <p:cNvPr id="48" name="矢印: 右 47">
            <a:extLst>
              <a:ext uri="{FF2B5EF4-FFF2-40B4-BE49-F238E27FC236}">
                <a16:creationId xmlns:a16="http://schemas.microsoft.com/office/drawing/2014/main" id="{BC9B91D5-3EC3-41B6-9467-7881450EDBB9}"/>
              </a:ext>
            </a:extLst>
          </p:cNvPr>
          <p:cNvSpPr/>
          <p:nvPr/>
        </p:nvSpPr>
        <p:spPr>
          <a:xfrm rot="2712199">
            <a:off x="7435747" y="3776915"/>
            <a:ext cx="343300" cy="309595"/>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2989DBAD-7B61-4E4E-B1E8-F32E05C51C61}"/>
              </a:ext>
            </a:extLst>
          </p:cNvPr>
          <p:cNvSpPr/>
          <p:nvPr/>
        </p:nvSpPr>
        <p:spPr>
          <a:xfrm>
            <a:off x="50105" y="2040560"/>
            <a:ext cx="4359057" cy="476733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楕円 66">
            <a:extLst>
              <a:ext uri="{FF2B5EF4-FFF2-40B4-BE49-F238E27FC236}">
                <a16:creationId xmlns:a16="http://schemas.microsoft.com/office/drawing/2014/main" id="{8D9EE181-0F1C-4520-B5B8-9C75A1B0BDBE}"/>
              </a:ext>
            </a:extLst>
          </p:cNvPr>
          <p:cNvSpPr/>
          <p:nvPr/>
        </p:nvSpPr>
        <p:spPr>
          <a:xfrm>
            <a:off x="169847" y="1754880"/>
            <a:ext cx="1940046" cy="33520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t>新しい生活様式に対応</a:t>
            </a:r>
            <a:endParaRPr kumimoji="1" lang="en-US" altLang="ja-JP" sz="900" b="1" dirty="0"/>
          </a:p>
        </p:txBody>
      </p:sp>
      <p:pic>
        <p:nvPicPr>
          <p:cNvPr id="69" name="図 68">
            <a:extLst>
              <a:ext uri="{FF2B5EF4-FFF2-40B4-BE49-F238E27FC236}">
                <a16:creationId xmlns:a16="http://schemas.microsoft.com/office/drawing/2014/main" id="{234A61E2-FBB7-4B5A-957E-860BA0BCCAE2}"/>
              </a:ext>
            </a:extLst>
          </p:cNvPr>
          <p:cNvPicPr>
            <a:picLocks noChangeAspect="1"/>
          </p:cNvPicPr>
          <p:nvPr/>
        </p:nvPicPr>
        <p:blipFill>
          <a:blip r:embed="rId9"/>
          <a:stretch>
            <a:fillRect/>
          </a:stretch>
        </p:blipFill>
        <p:spPr>
          <a:xfrm>
            <a:off x="96213" y="2513475"/>
            <a:ext cx="3055086" cy="410156"/>
          </a:xfrm>
          <a:prstGeom prst="rect">
            <a:avLst/>
          </a:prstGeom>
        </p:spPr>
      </p:pic>
      <p:pic>
        <p:nvPicPr>
          <p:cNvPr id="70" name="図 69">
            <a:extLst>
              <a:ext uri="{FF2B5EF4-FFF2-40B4-BE49-F238E27FC236}">
                <a16:creationId xmlns:a16="http://schemas.microsoft.com/office/drawing/2014/main" id="{F24D4365-47E5-4B66-A8D1-F6657E146457}"/>
              </a:ext>
            </a:extLst>
          </p:cNvPr>
          <p:cNvPicPr>
            <a:picLocks noChangeAspect="1"/>
          </p:cNvPicPr>
          <p:nvPr/>
        </p:nvPicPr>
        <p:blipFill>
          <a:blip r:embed="rId10"/>
          <a:stretch>
            <a:fillRect/>
          </a:stretch>
        </p:blipFill>
        <p:spPr>
          <a:xfrm>
            <a:off x="3262005" y="2513474"/>
            <a:ext cx="1049593" cy="1107192"/>
          </a:xfrm>
          <a:prstGeom prst="rect">
            <a:avLst/>
          </a:prstGeom>
        </p:spPr>
      </p:pic>
      <p:pic>
        <p:nvPicPr>
          <p:cNvPr id="71" name="図 70">
            <a:extLst>
              <a:ext uri="{FF2B5EF4-FFF2-40B4-BE49-F238E27FC236}">
                <a16:creationId xmlns:a16="http://schemas.microsoft.com/office/drawing/2014/main" id="{B2A860A1-51F6-406A-9A52-B921040AD784}"/>
              </a:ext>
            </a:extLst>
          </p:cNvPr>
          <p:cNvPicPr>
            <a:picLocks noChangeAspect="1"/>
          </p:cNvPicPr>
          <p:nvPr/>
        </p:nvPicPr>
        <p:blipFill>
          <a:blip r:embed="rId11"/>
          <a:stretch>
            <a:fillRect/>
          </a:stretch>
        </p:blipFill>
        <p:spPr>
          <a:xfrm>
            <a:off x="120732" y="2947582"/>
            <a:ext cx="3068674" cy="2296225"/>
          </a:xfrm>
          <a:prstGeom prst="rect">
            <a:avLst/>
          </a:prstGeom>
        </p:spPr>
      </p:pic>
      <p:pic>
        <p:nvPicPr>
          <p:cNvPr id="72" name="図 71">
            <a:extLst>
              <a:ext uri="{FF2B5EF4-FFF2-40B4-BE49-F238E27FC236}">
                <a16:creationId xmlns:a16="http://schemas.microsoft.com/office/drawing/2014/main" id="{C63F4DE4-86EE-496E-9189-CBD69C5975C3}"/>
              </a:ext>
            </a:extLst>
          </p:cNvPr>
          <p:cNvPicPr>
            <a:picLocks noChangeAspect="1"/>
          </p:cNvPicPr>
          <p:nvPr/>
        </p:nvPicPr>
        <p:blipFill>
          <a:blip r:embed="rId12"/>
          <a:stretch>
            <a:fillRect/>
          </a:stretch>
        </p:blipFill>
        <p:spPr>
          <a:xfrm>
            <a:off x="3151298" y="2513474"/>
            <a:ext cx="84271" cy="4245166"/>
          </a:xfrm>
          <a:prstGeom prst="rect">
            <a:avLst/>
          </a:prstGeom>
        </p:spPr>
      </p:pic>
      <p:sp>
        <p:nvSpPr>
          <p:cNvPr id="73" name="テキスト ボックス 72">
            <a:extLst>
              <a:ext uri="{FF2B5EF4-FFF2-40B4-BE49-F238E27FC236}">
                <a16:creationId xmlns:a16="http://schemas.microsoft.com/office/drawing/2014/main" id="{FA12834E-BD5C-4070-948B-2CDA6A331329}"/>
              </a:ext>
            </a:extLst>
          </p:cNvPr>
          <p:cNvSpPr txBox="1"/>
          <p:nvPr/>
        </p:nvSpPr>
        <p:spPr>
          <a:xfrm>
            <a:off x="607821" y="3484937"/>
            <a:ext cx="2380638" cy="400110"/>
          </a:xfrm>
          <a:prstGeom prst="rect">
            <a:avLst/>
          </a:prstGeom>
          <a:solidFill>
            <a:srgbClr val="FFF2E6"/>
          </a:solidFill>
        </p:spPr>
        <p:txBody>
          <a:bodyPr wrap="square" rtlCol="0">
            <a:spAutoFit/>
          </a:bodyPr>
          <a:lstStyle/>
          <a:p>
            <a:pPr defTabSz="457189">
              <a:defRPr/>
            </a:pPr>
            <a:r>
              <a:rPr lang="ja-JP" altLang="en-US" sz="1000" dirty="0">
                <a:solidFill>
                  <a:prstClr val="black"/>
                </a:solidFill>
                <a:latin typeface="Meiryo UI" panose="020B0604030504040204" pitchFamily="50" charset="-128"/>
                <a:ea typeface="Meiryo UI" panose="020B0604030504040204" pitchFamily="50" charset="-128"/>
              </a:rPr>
              <a:t>糖尿病の食事療法はご飯の量だけを</a:t>
            </a:r>
            <a:endParaRPr lang="en-US" altLang="ja-JP" sz="1000" dirty="0">
              <a:solidFill>
                <a:prstClr val="black"/>
              </a:solidFill>
              <a:latin typeface="Meiryo UI" panose="020B0604030504040204" pitchFamily="50" charset="-128"/>
              <a:ea typeface="Meiryo UI" panose="020B0604030504040204" pitchFamily="50" charset="-128"/>
            </a:endParaRPr>
          </a:p>
          <a:p>
            <a:pPr defTabSz="457189">
              <a:defRPr/>
            </a:pPr>
            <a:r>
              <a:rPr lang="ja-JP" altLang="en-US" sz="1000" dirty="0">
                <a:solidFill>
                  <a:prstClr val="black"/>
                </a:solidFill>
                <a:latin typeface="Meiryo UI" panose="020B0604030504040204" pitchFamily="50" charset="-128"/>
                <a:ea typeface="Meiryo UI" panose="020B0604030504040204" pitchFamily="50" charset="-128"/>
              </a:rPr>
              <a:t>考えれば良い。</a:t>
            </a:r>
          </a:p>
        </p:txBody>
      </p:sp>
      <p:pic>
        <p:nvPicPr>
          <p:cNvPr id="74" name="図 73">
            <a:extLst>
              <a:ext uri="{FF2B5EF4-FFF2-40B4-BE49-F238E27FC236}">
                <a16:creationId xmlns:a16="http://schemas.microsoft.com/office/drawing/2014/main" id="{42786E1A-3175-4E7C-8DE8-F3B3A014D84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73894" y="3763922"/>
            <a:ext cx="654532" cy="654532"/>
          </a:xfrm>
          <a:prstGeom prst="rect">
            <a:avLst/>
          </a:prstGeom>
        </p:spPr>
      </p:pic>
      <p:pic>
        <p:nvPicPr>
          <p:cNvPr id="83" name="図 82">
            <a:extLst>
              <a:ext uri="{FF2B5EF4-FFF2-40B4-BE49-F238E27FC236}">
                <a16:creationId xmlns:a16="http://schemas.microsoft.com/office/drawing/2014/main" id="{0F571952-8EE9-410F-AD2D-60777173EE2B}"/>
              </a:ext>
            </a:extLst>
          </p:cNvPr>
          <p:cNvPicPr>
            <a:picLocks noChangeAspect="1"/>
          </p:cNvPicPr>
          <p:nvPr/>
        </p:nvPicPr>
        <p:blipFill>
          <a:blip r:embed="rId14"/>
          <a:stretch>
            <a:fillRect/>
          </a:stretch>
        </p:blipFill>
        <p:spPr>
          <a:xfrm>
            <a:off x="2630921" y="4464961"/>
            <a:ext cx="1585480" cy="2274227"/>
          </a:xfrm>
          <a:prstGeom prst="rect">
            <a:avLst/>
          </a:prstGeom>
          <a:ln w="25400">
            <a:solidFill>
              <a:srgbClr val="00B0F0"/>
            </a:solidFill>
          </a:ln>
        </p:spPr>
      </p:pic>
      <p:sp>
        <p:nvSpPr>
          <p:cNvPr id="79" name="四角形: 角を丸くする 78">
            <a:extLst>
              <a:ext uri="{FF2B5EF4-FFF2-40B4-BE49-F238E27FC236}">
                <a16:creationId xmlns:a16="http://schemas.microsoft.com/office/drawing/2014/main" id="{8ABFBE53-164A-4394-B8D0-1C48C57C4BD3}"/>
              </a:ext>
            </a:extLst>
          </p:cNvPr>
          <p:cNvSpPr/>
          <p:nvPr/>
        </p:nvSpPr>
        <p:spPr>
          <a:xfrm>
            <a:off x="3299452" y="4254871"/>
            <a:ext cx="1004805" cy="277185"/>
          </a:xfrm>
          <a:prstGeom prst="roundRect">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r>
              <a:rPr lang="ja-JP" altLang="en-US" sz="900" dirty="0">
                <a:solidFill>
                  <a:srgbClr val="FF0000"/>
                </a:solidFill>
                <a:latin typeface="HGPｺﾞｼｯｸE" panose="020B0900000000000000" pitchFamily="50" charset="-128"/>
                <a:ea typeface="HGPｺﾞｼｯｸE" panose="020B0900000000000000" pitchFamily="50" charset="-128"/>
              </a:rPr>
              <a:t>クリックで</a:t>
            </a:r>
            <a:endParaRPr lang="en-US" altLang="ja-JP" sz="900" dirty="0">
              <a:solidFill>
                <a:srgbClr val="FF0000"/>
              </a:solidFill>
              <a:latin typeface="HGPｺﾞｼｯｸE" panose="020B0900000000000000" pitchFamily="50" charset="-128"/>
              <a:ea typeface="HGPｺﾞｼｯｸE" panose="020B0900000000000000" pitchFamily="50" charset="-128"/>
            </a:endParaRPr>
          </a:p>
          <a:p>
            <a:pPr algn="ctr" defTabSz="457189">
              <a:defRPr/>
            </a:pPr>
            <a:r>
              <a:rPr lang="ja-JP" altLang="en-US" sz="900" dirty="0">
                <a:solidFill>
                  <a:srgbClr val="FF0000"/>
                </a:solidFill>
                <a:latin typeface="HGPｺﾞｼｯｸE" panose="020B0900000000000000" pitchFamily="50" charset="-128"/>
                <a:ea typeface="HGPｺﾞｼｯｸE" panose="020B0900000000000000" pitchFamily="50" charset="-128"/>
              </a:rPr>
              <a:t>正解がオープン</a:t>
            </a:r>
          </a:p>
        </p:txBody>
      </p:sp>
      <p:sp>
        <p:nvSpPr>
          <p:cNvPr id="82" name="矢印: 右 81">
            <a:extLst>
              <a:ext uri="{FF2B5EF4-FFF2-40B4-BE49-F238E27FC236}">
                <a16:creationId xmlns:a16="http://schemas.microsoft.com/office/drawing/2014/main" id="{5F5BF461-BC16-4260-8F97-727BAEB7F8E4}"/>
              </a:ext>
            </a:extLst>
          </p:cNvPr>
          <p:cNvSpPr/>
          <p:nvPr/>
        </p:nvSpPr>
        <p:spPr>
          <a:xfrm rot="5400000">
            <a:off x="2651875" y="4125907"/>
            <a:ext cx="319388" cy="30205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ACE606C9-EFF6-4151-8523-8F8B63E6FE24}"/>
              </a:ext>
            </a:extLst>
          </p:cNvPr>
          <p:cNvSpPr/>
          <p:nvPr/>
        </p:nvSpPr>
        <p:spPr>
          <a:xfrm>
            <a:off x="7771543" y="3793122"/>
            <a:ext cx="1132572" cy="277185"/>
          </a:xfrm>
          <a:prstGeom prst="roundRect">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r>
              <a:rPr lang="ja-JP" altLang="en-US" sz="900" dirty="0">
                <a:solidFill>
                  <a:srgbClr val="FF0000"/>
                </a:solidFill>
                <a:latin typeface="HGPｺﾞｼｯｸE" panose="020B0900000000000000" pitchFamily="50" charset="-128"/>
                <a:ea typeface="HGPｺﾞｼｯｸE" panose="020B0900000000000000" pitchFamily="50" charset="-128"/>
              </a:rPr>
              <a:t>必要事項の入力で結果を表示</a:t>
            </a:r>
          </a:p>
        </p:txBody>
      </p:sp>
      <p:grpSp>
        <p:nvGrpSpPr>
          <p:cNvPr id="5" name="グループ化 4">
            <a:extLst>
              <a:ext uri="{FF2B5EF4-FFF2-40B4-BE49-F238E27FC236}">
                <a16:creationId xmlns:a16="http://schemas.microsoft.com/office/drawing/2014/main" id="{D0DAC909-46FE-4D2A-8092-DD34CF67A7EF}"/>
              </a:ext>
            </a:extLst>
          </p:cNvPr>
          <p:cNvGrpSpPr/>
          <p:nvPr/>
        </p:nvGrpSpPr>
        <p:grpSpPr>
          <a:xfrm>
            <a:off x="137961" y="5377896"/>
            <a:ext cx="2422333" cy="902768"/>
            <a:chOff x="103905" y="5770884"/>
            <a:chExt cx="2422333" cy="902768"/>
          </a:xfrm>
        </p:grpSpPr>
        <p:pic>
          <p:nvPicPr>
            <p:cNvPr id="2" name="図 1">
              <a:extLst>
                <a:ext uri="{FF2B5EF4-FFF2-40B4-BE49-F238E27FC236}">
                  <a16:creationId xmlns:a16="http://schemas.microsoft.com/office/drawing/2014/main" id="{8C0D6403-36D1-40CD-93B2-B0B612B4D1B9}"/>
                </a:ext>
              </a:extLst>
            </p:cNvPr>
            <p:cNvPicPr>
              <a:picLocks noChangeAspect="1"/>
            </p:cNvPicPr>
            <p:nvPr/>
          </p:nvPicPr>
          <p:blipFill>
            <a:blip r:embed="rId15"/>
            <a:stretch>
              <a:fillRect/>
            </a:stretch>
          </p:blipFill>
          <p:spPr>
            <a:xfrm>
              <a:off x="138449" y="5905128"/>
              <a:ext cx="1087534" cy="768524"/>
            </a:xfrm>
            <a:prstGeom prst="rect">
              <a:avLst/>
            </a:prstGeom>
          </p:spPr>
        </p:pic>
        <p:pic>
          <p:nvPicPr>
            <p:cNvPr id="3" name="図 2">
              <a:extLst>
                <a:ext uri="{FF2B5EF4-FFF2-40B4-BE49-F238E27FC236}">
                  <a16:creationId xmlns:a16="http://schemas.microsoft.com/office/drawing/2014/main" id="{A22FB7C5-2EF4-4E5B-862A-CEB91F1390E0}"/>
                </a:ext>
              </a:extLst>
            </p:cNvPr>
            <p:cNvPicPr>
              <a:picLocks noChangeAspect="1"/>
            </p:cNvPicPr>
            <p:nvPr/>
          </p:nvPicPr>
          <p:blipFill>
            <a:blip r:embed="rId16"/>
            <a:stretch>
              <a:fillRect/>
            </a:stretch>
          </p:blipFill>
          <p:spPr>
            <a:xfrm>
              <a:off x="1421176" y="5905128"/>
              <a:ext cx="1084326" cy="768524"/>
            </a:xfrm>
            <a:prstGeom prst="rect">
              <a:avLst/>
            </a:prstGeom>
          </p:spPr>
        </p:pic>
        <p:sp>
          <p:nvSpPr>
            <p:cNvPr id="30" name="Text Box 26">
              <a:extLst>
                <a:ext uri="{FF2B5EF4-FFF2-40B4-BE49-F238E27FC236}">
                  <a16:creationId xmlns:a16="http://schemas.microsoft.com/office/drawing/2014/main" id="{EDBEF0E5-7A51-4F61-A632-B68D462251AD}"/>
                </a:ext>
              </a:extLst>
            </p:cNvPr>
            <p:cNvSpPr txBox="1">
              <a:spLocks noChangeArrowheads="1"/>
            </p:cNvSpPr>
            <p:nvPr/>
          </p:nvSpPr>
          <p:spPr bwMode="auto">
            <a:xfrm>
              <a:off x="103905" y="5770884"/>
              <a:ext cx="24223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defTabSz="914377" fontAlgn="base">
                <a:lnSpc>
                  <a:spcPct val="100000"/>
                </a:lnSpc>
                <a:spcBef>
                  <a:spcPct val="50000"/>
                </a:spcBef>
                <a:spcAft>
                  <a:spcPct val="0"/>
                </a:spcAft>
                <a:buNone/>
                <a:defRPr/>
              </a:pPr>
              <a:r>
                <a:rPr lang="en-US" altLang="ja-JP" sz="800" b="1" dirty="0">
                  <a:solidFill>
                    <a:prstClr val="black"/>
                  </a:solidFill>
                  <a:latin typeface="メイリオ" panose="020B0604030504040204" pitchFamily="50" charset="-128"/>
                  <a:ea typeface="メイリオ" panose="020B0604030504040204" pitchFamily="50" charset="-128"/>
                </a:rPr>
                <a:t>A.</a:t>
              </a:r>
              <a:r>
                <a:rPr lang="ja-JP" altLang="en-US" sz="800" b="1" dirty="0">
                  <a:solidFill>
                    <a:prstClr val="black"/>
                  </a:solidFill>
                  <a:latin typeface="メイリオ" panose="020B0604030504040204" pitchFamily="50" charset="-128"/>
                  <a:ea typeface="メイリオ" panose="020B0604030504040204" pitchFamily="50" charset="-128"/>
                </a:rPr>
                <a:t>距離をとって開催　　　</a:t>
              </a:r>
              <a:r>
                <a:rPr lang="en-US" altLang="ja-JP" sz="800" b="1" dirty="0">
                  <a:solidFill>
                    <a:prstClr val="black"/>
                  </a:solidFill>
                  <a:latin typeface="メイリオ" panose="020B0604030504040204" pitchFamily="50" charset="-128"/>
                  <a:ea typeface="メイリオ" panose="020B0604030504040204" pitchFamily="50" charset="-128"/>
                </a:rPr>
                <a:t>B.</a:t>
              </a:r>
              <a:r>
                <a:rPr lang="ja-JP" altLang="en-US" sz="800" b="1" dirty="0">
                  <a:solidFill>
                    <a:prstClr val="black"/>
                  </a:solidFill>
                  <a:latin typeface="メイリオ" panose="020B0604030504040204" pitchFamily="50" charset="-128"/>
                  <a:ea typeface="メイリオ" panose="020B0604030504040204" pitchFamily="50" charset="-128"/>
                </a:rPr>
                <a:t>リモートで開催</a:t>
              </a:r>
            </a:p>
          </p:txBody>
        </p:sp>
      </p:grpSp>
      <p:grpSp>
        <p:nvGrpSpPr>
          <p:cNvPr id="7" name="グループ化 6">
            <a:extLst>
              <a:ext uri="{FF2B5EF4-FFF2-40B4-BE49-F238E27FC236}">
                <a16:creationId xmlns:a16="http://schemas.microsoft.com/office/drawing/2014/main" id="{ED882454-B2F8-4CF7-9495-F294B9A0B411}"/>
              </a:ext>
            </a:extLst>
          </p:cNvPr>
          <p:cNvGrpSpPr/>
          <p:nvPr/>
        </p:nvGrpSpPr>
        <p:grpSpPr>
          <a:xfrm>
            <a:off x="109519" y="6307792"/>
            <a:ext cx="2295745" cy="504739"/>
            <a:chOff x="109519" y="6307792"/>
            <a:chExt cx="2295745" cy="504739"/>
          </a:xfrm>
        </p:grpSpPr>
        <p:grpSp>
          <p:nvGrpSpPr>
            <p:cNvPr id="31" name="グループ化 30">
              <a:extLst>
                <a:ext uri="{FF2B5EF4-FFF2-40B4-BE49-F238E27FC236}">
                  <a16:creationId xmlns:a16="http://schemas.microsoft.com/office/drawing/2014/main" id="{04F1FAA0-DD9A-48B3-8EB3-F3F420B5283D}"/>
                </a:ext>
              </a:extLst>
            </p:cNvPr>
            <p:cNvGrpSpPr/>
            <p:nvPr/>
          </p:nvGrpSpPr>
          <p:grpSpPr>
            <a:xfrm>
              <a:off x="109519" y="6307792"/>
              <a:ext cx="2295745" cy="504739"/>
              <a:chOff x="4847033" y="6167577"/>
              <a:chExt cx="2295745" cy="504739"/>
            </a:xfrm>
          </p:grpSpPr>
          <p:sp>
            <p:nvSpPr>
              <p:cNvPr id="32" name="テキスト ボックス 31">
                <a:extLst>
                  <a:ext uri="{FF2B5EF4-FFF2-40B4-BE49-F238E27FC236}">
                    <a16:creationId xmlns:a16="http://schemas.microsoft.com/office/drawing/2014/main" id="{2A14021D-2B31-4F52-A083-9DCFFF27CF29}"/>
                  </a:ext>
                </a:extLst>
              </p:cNvPr>
              <p:cNvSpPr txBox="1"/>
              <p:nvPr/>
            </p:nvSpPr>
            <p:spPr>
              <a:xfrm>
                <a:off x="5632428" y="6272206"/>
                <a:ext cx="1510350" cy="400110"/>
              </a:xfrm>
              <a:prstGeom prst="rect">
                <a:avLst/>
              </a:prstGeom>
              <a:noFill/>
            </p:spPr>
            <p:txBody>
              <a:bodyPr wrap="none" rtlCol="0">
                <a:spAutoFit/>
              </a:bodyPr>
              <a:lstStyle/>
              <a:p>
                <a:r>
                  <a:rPr kumimoji="1" lang="ja-JP" altLang="en-US" sz="1000" dirty="0">
                    <a:latin typeface="メイリオ" pitchFamily="50" charset="-128"/>
                    <a:ea typeface="メイリオ" pitchFamily="50" charset="-128"/>
                    <a:cs typeface="メイリオ" pitchFamily="50" charset="-128"/>
                  </a:rPr>
                  <a:t>日糖協</a:t>
                </a:r>
                <a:r>
                  <a:rPr kumimoji="1" lang="en-US" altLang="ja-JP" sz="1000" dirty="0">
                    <a:latin typeface="メイリオ" pitchFamily="50" charset="-128"/>
                    <a:ea typeface="メイリオ" pitchFamily="50" charset="-128"/>
                    <a:cs typeface="メイリオ" pitchFamily="50" charset="-128"/>
                  </a:rPr>
                  <a:t>HP</a:t>
                </a:r>
                <a:r>
                  <a:rPr kumimoji="1" lang="ja-JP" altLang="en-US" sz="1000" dirty="0">
                    <a:latin typeface="メイリオ" pitchFamily="50" charset="-128"/>
                    <a:ea typeface="メイリオ" pitchFamily="50" charset="-128"/>
                    <a:cs typeface="メイリオ" pitchFamily="50" charset="-128"/>
                  </a:rPr>
                  <a:t>に使い方など</a:t>
                </a:r>
                <a:endParaRPr kumimoji="1" lang="en-US" altLang="ja-JP" sz="1000" dirty="0">
                  <a:latin typeface="メイリオ" pitchFamily="50" charset="-128"/>
                  <a:ea typeface="メイリオ" pitchFamily="50" charset="-128"/>
                  <a:cs typeface="メイリオ" pitchFamily="50" charset="-128"/>
                </a:endParaRPr>
              </a:p>
              <a:p>
                <a:r>
                  <a:rPr lang="ja-JP" altLang="en-US" sz="1000" dirty="0">
                    <a:latin typeface="メイリオ" pitchFamily="50" charset="-128"/>
                    <a:ea typeface="メイリオ" pitchFamily="50" charset="-128"/>
                    <a:cs typeface="メイリオ" pitchFamily="50" charset="-128"/>
                  </a:rPr>
                  <a:t>詳細を掲載</a:t>
                </a:r>
                <a:endParaRPr kumimoji="1" lang="en-US" altLang="ja-JP" sz="1000" dirty="0">
                  <a:latin typeface="メイリオ" pitchFamily="50" charset="-128"/>
                  <a:ea typeface="メイリオ" pitchFamily="50" charset="-128"/>
                  <a:cs typeface="メイリオ" pitchFamily="50" charset="-128"/>
                </a:endParaRPr>
              </a:p>
            </p:txBody>
          </p:sp>
          <p:pic>
            <p:nvPicPr>
              <p:cNvPr id="33" name="図 32">
                <a:extLst>
                  <a:ext uri="{FF2B5EF4-FFF2-40B4-BE49-F238E27FC236}">
                    <a16:creationId xmlns:a16="http://schemas.microsoft.com/office/drawing/2014/main" id="{65A9B3E4-EDB1-48EB-BAA8-B8054312EBB2}"/>
                  </a:ext>
                </a:extLst>
              </p:cNvPr>
              <p:cNvPicPr>
                <a:picLocks noChangeAspect="1"/>
              </p:cNvPicPr>
              <p:nvPr/>
            </p:nvPicPr>
            <p:blipFill>
              <a:blip r:embed="rId17"/>
              <a:stretch>
                <a:fillRect/>
              </a:stretch>
            </p:blipFill>
            <p:spPr>
              <a:xfrm>
                <a:off x="4847033" y="6167577"/>
                <a:ext cx="511342" cy="458216"/>
              </a:xfrm>
              <a:prstGeom prst="rect">
                <a:avLst/>
              </a:prstGeom>
            </p:spPr>
          </p:pic>
        </p:grpSp>
        <p:sp>
          <p:nvSpPr>
            <p:cNvPr id="6" name="四角形: 角を丸くする 5">
              <a:extLst>
                <a:ext uri="{FF2B5EF4-FFF2-40B4-BE49-F238E27FC236}">
                  <a16:creationId xmlns:a16="http://schemas.microsoft.com/office/drawing/2014/main" id="{CB125D5F-3490-4F4A-9C05-22B4A074504B}"/>
                </a:ext>
              </a:extLst>
            </p:cNvPr>
            <p:cNvSpPr/>
            <p:nvPr/>
          </p:nvSpPr>
          <p:spPr>
            <a:xfrm>
              <a:off x="357606" y="6532124"/>
              <a:ext cx="588932" cy="20706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latin typeface="Bahnschrift SemiBold Condensed" panose="020B0502040204020203" pitchFamily="34" charset="0"/>
                </a:rPr>
                <a:t>How To</a:t>
              </a:r>
              <a:endParaRPr kumimoji="1" lang="ja-JP" altLang="en-US" sz="1200" b="1" dirty="0">
                <a:latin typeface="Bahnschrift SemiBold Condensed" panose="020B0502040204020203" pitchFamily="34" charset="0"/>
              </a:endParaRPr>
            </a:p>
          </p:txBody>
        </p:sp>
      </p:grpSp>
    </p:spTree>
    <p:extLst>
      <p:ext uri="{BB962C8B-B14F-4D97-AF65-F5344CB8AC3E}">
        <p14:creationId xmlns:p14="http://schemas.microsoft.com/office/powerpoint/2010/main" val="808172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BC9A1C2-5E6D-46C3-9B58-F6AA84E55577}"/>
              </a:ext>
            </a:extLst>
          </p:cNvPr>
          <p:cNvPicPr>
            <a:picLocks noChangeAspect="1"/>
          </p:cNvPicPr>
          <p:nvPr/>
        </p:nvPicPr>
        <p:blipFill>
          <a:blip r:embed="rId3"/>
          <a:stretch>
            <a:fillRect/>
          </a:stretch>
        </p:blipFill>
        <p:spPr>
          <a:xfrm>
            <a:off x="0" y="0"/>
            <a:ext cx="9144000" cy="1566293"/>
          </a:xfrm>
          <a:prstGeom prst="rect">
            <a:avLst/>
          </a:prstGeom>
        </p:spPr>
      </p:pic>
      <p:sp>
        <p:nvSpPr>
          <p:cNvPr id="45" name="正方形/長方形 44">
            <a:extLst>
              <a:ext uri="{FF2B5EF4-FFF2-40B4-BE49-F238E27FC236}">
                <a16:creationId xmlns:a16="http://schemas.microsoft.com/office/drawing/2014/main" id="{152CD588-6CE0-4C33-857E-193EAF24DC03}"/>
              </a:ext>
            </a:extLst>
          </p:cNvPr>
          <p:cNvSpPr/>
          <p:nvPr/>
        </p:nvSpPr>
        <p:spPr>
          <a:xfrm>
            <a:off x="3156559" y="79296"/>
            <a:ext cx="5987441" cy="860156"/>
          </a:xfrm>
          <a:prstGeom prst="rect">
            <a:avLst/>
          </a:prstGeom>
          <a:solidFill>
            <a:srgbClr val="F4F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2" name="図 21">
            <a:extLst>
              <a:ext uri="{FF2B5EF4-FFF2-40B4-BE49-F238E27FC236}">
                <a16:creationId xmlns:a16="http://schemas.microsoft.com/office/drawing/2014/main" id="{8ABA593D-2AEE-4382-A0F6-07A11CF86C57}"/>
              </a:ext>
            </a:extLst>
          </p:cNvPr>
          <p:cNvPicPr>
            <a:picLocks noChangeAspect="1"/>
          </p:cNvPicPr>
          <p:nvPr/>
        </p:nvPicPr>
        <p:blipFill>
          <a:blip r:embed="rId4"/>
          <a:stretch>
            <a:fillRect/>
          </a:stretch>
        </p:blipFill>
        <p:spPr>
          <a:xfrm>
            <a:off x="4710469" y="3601075"/>
            <a:ext cx="2741230" cy="2035832"/>
          </a:xfrm>
          <a:prstGeom prst="rect">
            <a:avLst/>
          </a:prstGeom>
        </p:spPr>
      </p:pic>
      <p:pic>
        <p:nvPicPr>
          <p:cNvPr id="16" name="図 15">
            <a:extLst>
              <a:ext uri="{FF2B5EF4-FFF2-40B4-BE49-F238E27FC236}">
                <a16:creationId xmlns:a16="http://schemas.microsoft.com/office/drawing/2014/main" id="{6AA97FDD-53A4-42A2-8B45-0C9A60EBA9E0}"/>
              </a:ext>
            </a:extLst>
          </p:cNvPr>
          <p:cNvPicPr>
            <a:picLocks noChangeAspect="1"/>
          </p:cNvPicPr>
          <p:nvPr/>
        </p:nvPicPr>
        <p:blipFill>
          <a:blip r:embed="rId5"/>
          <a:stretch>
            <a:fillRect/>
          </a:stretch>
        </p:blipFill>
        <p:spPr>
          <a:xfrm>
            <a:off x="72052" y="3684223"/>
            <a:ext cx="3848100" cy="257175"/>
          </a:xfrm>
          <a:prstGeom prst="rect">
            <a:avLst/>
          </a:prstGeom>
        </p:spPr>
      </p:pic>
      <p:pic>
        <p:nvPicPr>
          <p:cNvPr id="17" name="図 16">
            <a:extLst>
              <a:ext uri="{FF2B5EF4-FFF2-40B4-BE49-F238E27FC236}">
                <a16:creationId xmlns:a16="http://schemas.microsoft.com/office/drawing/2014/main" id="{FE6572E4-B278-4083-AB84-44FCBA168F5D}"/>
              </a:ext>
            </a:extLst>
          </p:cNvPr>
          <p:cNvPicPr>
            <a:picLocks noChangeAspect="1"/>
          </p:cNvPicPr>
          <p:nvPr/>
        </p:nvPicPr>
        <p:blipFill>
          <a:blip r:embed="rId6"/>
          <a:stretch>
            <a:fillRect/>
          </a:stretch>
        </p:blipFill>
        <p:spPr>
          <a:xfrm>
            <a:off x="82145" y="4930096"/>
            <a:ext cx="3781425" cy="266700"/>
          </a:xfrm>
          <a:prstGeom prst="rect">
            <a:avLst/>
          </a:prstGeom>
        </p:spPr>
      </p:pic>
      <p:cxnSp>
        <p:nvCxnSpPr>
          <p:cNvPr id="14" name="コネクタ: カギ線 13">
            <a:extLst>
              <a:ext uri="{FF2B5EF4-FFF2-40B4-BE49-F238E27FC236}">
                <a16:creationId xmlns:a16="http://schemas.microsoft.com/office/drawing/2014/main" id="{FE957922-E9E1-425D-BF30-7B3C8F415E3D}"/>
              </a:ext>
            </a:extLst>
          </p:cNvPr>
          <p:cNvCxnSpPr>
            <a:cxnSpLocks/>
            <a:stCxn id="4" idx="2"/>
            <a:endCxn id="15" idx="0"/>
          </p:cNvCxnSpPr>
          <p:nvPr/>
        </p:nvCxnSpPr>
        <p:spPr>
          <a:xfrm rot="16200000" flipH="1">
            <a:off x="5506050" y="632242"/>
            <a:ext cx="474267" cy="2342367"/>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6" name="コネクタ: カギ線 35">
            <a:extLst>
              <a:ext uri="{FF2B5EF4-FFF2-40B4-BE49-F238E27FC236}">
                <a16:creationId xmlns:a16="http://schemas.microsoft.com/office/drawing/2014/main" id="{46F1A86F-D0D9-4006-AF64-8C822CEDD7FC}"/>
              </a:ext>
            </a:extLst>
          </p:cNvPr>
          <p:cNvCxnSpPr>
            <a:cxnSpLocks/>
            <a:stCxn id="4" idx="2"/>
            <a:endCxn id="20" idx="0"/>
          </p:cNvCxnSpPr>
          <p:nvPr/>
        </p:nvCxnSpPr>
        <p:spPr>
          <a:xfrm rot="5400000">
            <a:off x="3163684" y="632243"/>
            <a:ext cx="474267" cy="2342366"/>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1" name="楕円 40">
            <a:extLst>
              <a:ext uri="{FF2B5EF4-FFF2-40B4-BE49-F238E27FC236}">
                <a16:creationId xmlns:a16="http://schemas.microsoft.com/office/drawing/2014/main" id="{1D8282E5-581B-4C58-BF2F-69E1CA949BF0}"/>
              </a:ext>
            </a:extLst>
          </p:cNvPr>
          <p:cNvSpPr/>
          <p:nvPr/>
        </p:nvSpPr>
        <p:spPr>
          <a:xfrm>
            <a:off x="3407079" y="113604"/>
            <a:ext cx="5686816" cy="77661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すぐに利用できる　②</a:t>
            </a:r>
          </a:p>
        </p:txBody>
      </p:sp>
      <p:pic>
        <p:nvPicPr>
          <p:cNvPr id="49" name="図 48">
            <a:extLst>
              <a:ext uri="{FF2B5EF4-FFF2-40B4-BE49-F238E27FC236}">
                <a16:creationId xmlns:a16="http://schemas.microsoft.com/office/drawing/2014/main" id="{A97C3128-9C2B-4205-8C39-037193F6D3B2}"/>
              </a:ext>
            </a:extLst>
          </p:cNvPr>
          <p:cNvPicPr>
            <a:picLocks noChangeAspect="1"/>
          </p:cNvPicPr>
          <p:nvPr/>
        </p:nvPicPr>
        <p:blipFill>
          <a:blip r:embed="rId7"/>
          <a:stretch>
            <a:fillRect/>
          </a:stretch>
        </p:blipFill>
        <p:spPr>
          <a:xfrm>
            <a:off x="340184" y="2411318"/>
            <a:ext cx="2816376" cy="786629"/>
          </a:xfrm>
          <a:prstGeom prst="rect">
            <a:avLst/>
          </a:prstGeom>
        </p:spPr>
      </p:pic>
      <p:pic>
        <p:nvPicPr>
          <p:cNvPr id="35" name="図 34">
            <a:extLst>
              <a:ext uri="{FF2B5EF4-FFF2-40B4-BE49-F238E27FC236}">
                <a16:creationId xmlns:a16="http://schemas.microsoft.com/office/drawing/2014/main" id="{5ACC35CF-14E4-42BF-B3C3-043FF8492701}"/>
              </a:ext>
            </a:extLst>
          </p:cNvPr>
          <p:cNvPicPr>
            <a:picLocks noChangeAspect="1"/>
          </p:cNvPicPr>
          <p:nvPr/>
        </p:nvPicPr>
        <p:blipFill>
          <a:blip r:embed="rId8"/>
          <a:stretch>
            <a:fillRect/>
          </a:stretch>
        </p:blipFill>
        <p:spPr>
          <a:xfrm>
            <a:off x="39945" y="2040559"/>
            <a:ext cx="3248025" cy="409575"/>
          </a:xfrm>
          <a:prstGeom prst="rect">
            <a:avLst/>
          </a:prstGeom>
        </p:spPr>
      </p:pic>
      <p:pic>
        <p:nvPicPr>
          <p:cNvPr id="28" name="図 27">
            <a:extLst>
              <a:ext uri="{FF2B5EF4-FFF2-40B4-BE49-F238E27FC236}">
                <a16:creationId xmlns:a16="http://schemas.microsoft.com/office/drawing/2014/main" id="{6CDE1258-1753-4878-ABF8-6C33678D3E14}"/>
              </a:ext>
            </a:extLst>
          </p:cNvPr>
          <p:cNvPicPr>
            <a:picLocks noChangeAspect="1"/>
          </p:cNvPicPr>
          <p:nvPr/>
        </p:nvPicPr>
        <p:blipFill>
          <a:blip r:embed="rId8"/>
          <a:stretch>
            <a:fillRect/>
          </a:stretch>
        </p:blipFill>
        <p:spPr>
          <a:xfrm>
            <a:off x="4721478" y="2040559"/>
            <a:ext cx="3248025" cy="409575"/>
          </a:xfrm>
          <a:prstGeom prst="rect">
            <a:avLst/>
          </a:prstGeom>
        </p:spPr>
      </p:pic>
      <p:pic>
        <p:nvPicPr>
          <p:cNvPr id="31" name="図 30">
            <a:extLst>
              <a:ext uri="{FF2B5EF4-FFF2-40B4-BE49-F238E27FC236}">
                <a16:creationId xmlns:a16="http://schemas.microsoft.com/office/drawing/2014/main" id="{87AD2E29-223F-416D-9E03-25FA9288CE3D}"/>
              </a:ext>
            </a:extLst>
          </p:cNvPr>
          <p:cNvPicPr>
            <a:picLocks noChangeAspect="1"/>
          </p:cNvPicPr>
          <p:nvPr/>
        </p:nvPicPr>
        <p:blipFill>
          <a:blip r:embed="rId9"/>
          <a:stretch>
            <a:fillRect/>
          </a:stretch>
        </p:blipFill>
        <p:spPr>
          <a:xfrm>
            <a:off x="7307676" y="2412945"/>
            <a:ext cx="1691831" cy="216715"/>
          </a:xfrm>
          <a:prstGeom prst="rect">
            <a:avLst/>
          </a:prstGeom>
        </p:spPr>
      </p:pic>
      <p:pic>
        <p:nvPicPr>
          <p:cNvPr id="32" name="図 31">
            <a:extLst>
              <a:ext uri="{FF2B5EF4-FFF2-40B4-BE49-F238E27FC236}">
                <a16:creationId xmlns:a16="http://schemas.microsoft.com/office/drawing/2014/main" id="{571DF3D7-478D-4891-B7DE-266256EE6689}"/>
              </a:ext>
            </a:extLst>
          </p:cNvPr>
          <p:cNvPicPr>
            <a:picLocks noChangeAspect="1"/>
          </p:cNvPicPr>
          <p:nvPr/>
        </p:nvPicPr>
        <p:blipFill>
          <a:blip r:embed="rId10"/>
          <a:stretch>
            <a:fillRect/>
          </a:stretch>
        </p:blipFill>
        <p:spPr>
          <a:xfrm>
            <a:off x="4802238" y="2403326"/>
            <a:ext cx="2438039" cy="216715"/>
          </a:xfrm>
          <a:prstGeom prst="rect">
            <a:avLst/>
          </a:prstGeom>
        </p:spPr>
      </p:pic>
      <p:sp>
        <p:nvSpPr>
          <p:cNvPr id="15" name="正方形/長方形 14">
            <a:extLst>
              <a:ext uri="{FF2B5EF4-FFF2-40B4-BE49-F238E27FC236}">
                <a16:creationId xmlns:a16="http://schemas.microsoft.com/office/drawing/2014/main" id="{2834AD66-AE2E-44F5-979E-983B6ADAFF96}"/>
              </a:ext>
            </a:extLst>
          </p:cNvPr>
          <p:cNvSpPr/>
          <p:nvPr/>
        </p:nvSpPr>
        <p:spPr>
          <a:xfrm>
            <a:off x="4734839" y="2040560"/>
            <a:ext cx="4359056" cy="476733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 name="図 11">
            <a:extLst>
              <a:ext uri="{FF2B5EF4-FFF2-40B4-BE49-F238E27FC236}">
                <a16:creationId xmlns:a16="http://schemas.microsoft.com/office/drawing/2014/main" id="{632E9204-8BB4-4039-B12B-5728D218AFCC}"/>
              </a:ext>
            </a:extLst>
          </p:cNvPr>
          <p:cNvPicPr>
            <a:picLocks noChangeAspect="1"/>
          </p:cNvPicPr>
          <p:nvPr/>
        </p:nvPicPr>
        <p:blipFill>
          <a:blip r:embed="rId11"/>
          <a:stretch>
            <a:fillRect/>
          </a:stretch>
        </p:blipFill>
        <p:spPr>
          <a:xfrm>
            <a:off x="140089" y="3237001"/>
            <a:ext cx="1692832" cy="341243"/>
          </a:xfrm>
          <a:prstGeom prst="rect">
            <a:avLst/>
          </a:prstGeom>
        </p:spPr>
      </p:pic>
      <p:pic>
        <p:nvPicPr>
          <p:cNvPr id="13" name="図 12">
            <a:extLst>
              <a:ext uri="{FF2B5EF4-FFF2-40B4-BE49-F238E27FC236}">
                <a16:creationId xmlns:a16="http://schemas.microsoft.com/office/drawing/2014/main" id="{9400C716-A1A2-4BD7-8569-964217E59FDE}"/>
              </a:ext>
            </a:extLst>
          </p:cNvPr>
          <p:cNvPicPr>
            <a:picLocks noChangeAspect="1"/>
          </p:cNvPicPr>
          <p:nvPr/>
        </p:nvPicPr>
        <p:blipFill>
          <a:blip r:embed="rId12"/>
          <a:stretch>
            <a:fillRect/>
          </a:stretch>
        </p:blipFill>
        <p:spPr>
          <a:xfrm>
            <a:off x="1756501" y="3218267"/>
            <a:ext cx="1433628" cy="502133"/>
          </a:xfrm>
          <a:prstGeom prst="rect">
            <a:avLst/>
          </a:prstGeom>
        </p:spPr>
      </p:pic>
      <p:grpSp>
        <p:nvGrpSpPr>
          <p:cNvPr id="58" name="グループ化 57">
            <a:extLst>
              <a:ext uri="{FF2B5EF4-FFF2-40B4-BE49-F238E27FC236}">
                <a16:creationId xmlns:a16="http://schemas.microsoft.com/office/drawing/2014/main" id="{D921AE05-4A81-40C3-95FF-C919F0AAF981}"/>
              </a:ext>
            </a:extLst>
          </p:cNvPr>
          <p:cNvGrpSpPr/>
          <p:nvPr/>
        </p:nvGrpSpPr>
        <p:grpSpPr>
          <a:xfrm>
            <a:off x="3194987" y="2575041"/>
            <a:ext cx="1137549" cy="1085013"/>
            <a:chOff x="2838439" y="2452773"/>
            <a:chExt cx="986754" cy="941182"/>
          </a:xfrm>
        </p:grpSpPr>
        <p:pic>
          <p:nvPicPr>
            <p:cNvPr id="52" name="Picture 9" descr="C:\Users\伸幸\Desktop\DVD画像\アステラスレーベル01_ol.png">
              <a:extLst>
                <a:ext uri="{FF2B5EF4-FFF2-40B4-BE49-F238E27FC236}">
                  <a16:creationId xmlns:a16="http://schemas.microsoft.com/office/drawing/2014/main" id="{6AD126F1-E63D-4BDE-9C12-69F74358B034}"/>
                </a:ext>
              </a:extLst>
            </p:cNvPr>
            <p:cNvPicPr>
              <a:picLocks noChangeAspect="1" noChangeArrowheads="1"/>
            </p:cNvPicPr>
            <p:nvPr/>
          </p:nvPicPr>
          <p:blipFill>
            <a:blip r:embed="rId13" cstate="print"/>
            <a:srcRect/>
            <a:stretch>
              <a:fillRect/>
            </a:stretch>
          </p:blipFill>
          <p:spPr bwMode="auto">
            <a:xfrm>
              <a:off x="2960283" y="2470462"/>
              <a:ext cx="470137" cy="467199"/>
            </a:xfrm>
            <a:prstGeom prst="rect">
              <a:avLst/>
            </a:prstGeom>
            <a:noFill/>
            <a:effectLst>
              <a:outerShdw blurRad="63500" sx="102000" sy="102000" algn="ctr" rotWithShape="0">
                <a:prstClr val="black">
                  <a:alpha val="40000"/>
                </a:prstClr>
              </a:outerShdw>
            </a:effectLst>
          </p:spPr>
        </p:pic>
        <p:pic>
          <p:nvPicPr>
            <p:cNvPr id="53" name="Picture 10" descr="C:\Users\伸幸\Desktop\DVD画像\アステラスレーベル02_ol.png">
              <a:extLst>
                <a:ext uri="{FF2B5EF4-FFF2-40B4-BE49-F238E27FC236}">
                  <a16:creationId xmlns:a16="http://schemas.microsoft.com/office/drawing/2014/main" id="{B6ACE88F-4E91-4E27-8848-78799534F995}"/>
                </a:ext>
              </a:extLst>
            </p:cNvPr>
            <p:cNvPicPr>
              <a:picLocks noChangeAspect="1" noChangeArrowheads="1"/>
            </p:cNvPicPr>
            <p:nvPr/>
          </p:nvPicPr>
          <p:blipFill>
            <a:blip r:embed="rId14" cstate="print"/>
            <a:srcRect/>
            <a:stretch>
              <a:fillRect/>
            </a:stretch>
          </p:blipFill>
          <p:spPr bwMode="auto">
            <a:xfrm>
              <a:off x="3356526" y="2452773"/>
              <a:ext cx="468667" cy="467199"/>
            </a:xfrm>
            <a:prstGeom prst="rect">
              <a:avLst/>
            </a:prstGeom>
            <a:noFill/>
            <a:effectLst>
              <a:outerShdw blurRad="63500" sx="102000" sy="102000" algn="ctr" rotWithShape="0">
                <a:prstClr val="black">
                  <a:alpha val="40000"/>
                </a:prstClr>
              </a:outerShdw>
            </a:effectLst>
          </p:spPr>
        </p:pic>
        <p:pic>
          <p:nvPicPr>
            <p:cNvPr id="54" name="Picture 2">
              <a:extLst>
                <a:ext uri="{FF2B5EF4-FFF2-40B4-BE49-F238E27FC236}">
                  <a16:creationId xmlns:a16="http://schemas.microsoft.com/office/drawing/2014/main" id="{3FE2F614-EA67-4B96-913E-589FC3991E3A}"/>
                </a:ext>
              </a:extLst>
            </p:cNvPr>
            <p:cNvPicPr>
              <a:picLocks noChangeAspect="1" noChangeArrowheads="1"/>
            </p:cNvPicPr>
            <p:nvPr/>
          </p:nvPicPr>
          <p:blipFill>
            <a:blip r:embed="rId15" cstate="print"/>
            <a:srcRect/>
            <a:stretch>
              <a:fillRect/>
            </a:stretch>
          </p:blipFill>
          <p:spPr bwMode="auto">
            <a:xfrm rot="300000">
              <a:off x="2838439" y="2737968"/>
              <a:ext cx="462057" cy="655987"/>
            </a:xfrm>
            <a:prstGeom prst="rect">
              <a:avLst/>
            </a:prstGeom>
            <a:noFill/>
            <a:ln w="19050">
              <a:solidFill>
                <a:schemeClr val="bg1"/>
              </a:solidFill>
              <a:miter lim="800000"/>
              <a:headEnd/>
              <a:tailEnd/>
            </a:ln>
            <a:effectLst>
              <a:outerShdw blurRad="63500" sx="102000" sy="102000" algn="ctr" rotWithShape="0">
                <a:prstClr val="black">
                  <a:alpha val="40000"/>
                </a:prstClr>
              </a:outerShdw>
            </a:effectLst>
          </p:spPr>
        </p:pic>
        <p:pic>
          <p:nvPicPr>
            <p:cNvPr id="55" name="Picture 8" descr="C:\Users\伸幸\Desktop\DVD画像\Vol2_ol.png">
              <a:extLst>
                <a:ext uri="{FF2B5EF4-FFF2-40B4-BE49-F238E27FC236}">
                  <a16:creationId xmlns:a16="http://schemas.microsoft.com/office/drawing/2014/main" id="{6636E2EC-88AD-4EA7-ADED-0C77DEC079EC}"/>
                </a:ext>
              </a:extLst>
            </p:cNvPr>
            <p:cNvPicPr>
              <a:picLocks noChangeAspect="1" noChangeArrowheads="1"/>
            </p:cNvPicPr>
            <p:nvPr/>
          </p:nvPicPr>
          <p:blipFill>
            <a:blip r:embed="rId16" cstate="print"/>
            <a:srcRect/>
            <a:stretch>
              <a:fillRect/>
            </a:stretch>
          </p:blipFill>
          <p:spPr bwMode="auto">
            <a:xfrm rot="320839">
              <a:off x="3242464" y="2712256"/>
              <a:ext cx="460587" cy="655988"/>
            </a:xfrm>
            <a:prstGeom prst="rect">
              <a:avLst/>
            </a:prstGeom>
            <a:noFill/>
            <a:ln w="19050">
              <a:solidFill>
                <a:schemeClr val="bg1"/>
              </a:solidFill>
            </a:ln>
            <a:effectLst>
              <a:outerShdw blurRad="63500" sx="102000" sy="102000" algn="ctr" rotWithShape="0">
                <a:prstClr val="black">
                  <a:alpha val="40000"/>
                </a:prstClr>
              </a:outerShdw>
            </a:effectLst>
          </p:spPr>
        </p:pic>
      </p:grpSp>
      <p:sp>
        <p:nvSpPr>
          <p:cNvPr id="20" name="正方形/長方形 19">
            <a:extLst>
              <a:ext uri="{FF2B5EF4-FFF2-40B4-BE49-F238E27FC236}">
                <a16:creationId xmlns:a16="http://schemas.microsoft.com/office/drawing/2014/main" id="{2989DBAD-7B61-4E4E-B1E8-F32E05C51C61}"/>
              </a:ext>
            </a:extLst>
          </p:cNvPr>
          <p:cNvSpPr/>
          <p:nvPr/>
        </p:nvSpPr>
        <p:spPr>
          <a:xfrm>
            <a:off x="50105" y="2040560"/>
            <a:ext cx="4359057" cy="476733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9" name="図 18">
            <a:extLst>
              <a:ext uri="{FF2B5EF4-FFF2-40B4-BE49-F238E27FC236}">
                <a16:creationId xmlns:a16="http://schemas.microsoft.com/office/drawing/2014/main" id="{23A7B913-6D13-44ED-A090-A23AFBEA31EB}"/>
              </a:ext>
            </a:extLst>
          </p:cNvPr>
          <p:cNvPicPr>
            <a:picLocks noChangeAspect="1"/>
          </p:cNvPicPr>
          <p:nvPr/>
        </p:nvPicPr>
        <p:blipFill>
          <a:blip r:embed="rId17"/>
          <a:stretch>
            <a:fillRect/>
          </a:stretch>
        </p:blipFill>
        <p:spPr>
          <a:xfrm>
            <a:off x="4802240" y="2782353"/>
            <a:ext cx="2580110" cy="602829"/>
          </a:xfrm>
          <a:prstGeom prst="rect">
            <a:avLst/>
          </a:prstGeom>
        </p:spPr>
      </p:pic>
      <p:sp>
        <p:nvSpPr>
          <p:cNvPr id="21" name="テキスト ボックス 20">
            <a:extLst>
              <a:ext uri="{FF2B5EF4-FFF2-40B4-BE49-F238E27FC236}">
                <a16:creationId xmlns:a16="http://schemas.microsoft.com/office/drawing/2014/main" id="{D010A0FA-7EFA-4B1D-9CD9-89AA9786FAFC}"/>
              </a:ext>
            </a:extLst>
          </p:cNvPr>
          <p:cNvSpPr txBox="1"/>
          <p:nvPr/>
        </p:nvSpPr>
        <p:spPr>
          <a:xfrm>
            <a:off x="7203013" y="2758773"/>
            <a:ext cx="1928147" cy="830997"/>
          </a:xfrm>
          <a:prstGeom prst="rect">
            <a:avLst/>
          </a:prstGeom>
          <a:noFill/>
        </p:spPr>
        <p:txBody>
          <a:bodyPr wrap="square" rtlCol="0">
            <a:spAutoFit/>
          </a:bodyPr>
          <a:lstStyle/>
          <a:p>
            <a:r>
              <a:rPr lang="ja-JP" altLang="en-US" sz="800" b="1" i="0" dirty="0">
                <a:solidFill>
                  <a:srgbClr val="004033"/>
                </a:solidFill>
                <a:effectLst/>
                <a:latin typeface="Meiryo UI" panose="020B0604030504040204" pitchFamily="50" charset="-128"/>
                <a:ea typeface="Meiryo UI" panose="020B0604030504040204" pitchFamily="50" charset="-128"/>
              </a:rPr>
              <a:t>・ハッピーハッピーロード～糖尿病を</a:t>
            </a:r>
            <a:endParaRPr lang="en-US" altLang="ja-JP" sz="800" b="1" i="0" dirty="0">
              <a:solidFill>
                <a:srgbClr val="004033"/>
              </a:solidFill>
              <a:effectLst/>
              <a:latin typeface="Meiryo UI" panose="020B0604030504040204" pitchFamily="50" charset="-128"/>
              <a:ea typeface="Meiryo UI" panose="020B0604030504040204" pitchFamily="50" charset="-128"/>
            </a:endParaRPr>
          </a:p>
          <a:p>
            <a:r>
              <a:rPr lang="ja-JP" altLang="en-US" sz="800" b="1" dirty="0">
                <a:solidFill>
                  <a:srgbClr val="004033"/>
                </a:solidFill>
                <a:latin typeface="Meiryo UI" panose="020B0604030504040204" pitchFamily="50" charset="-128"/>
                <a:ea typeface="Meiryo UI" panose="020B0604030504040204" pitchFamily="50" charset="-128"/>
              </a:rPr>
              <a:t>　</a:t>
            </a:r>
            <a:r>
              <a:rPr lang="ja-JP" altLang="en-US" sz="800" b="1" i="0" dirty="0">
                <a:solidFill>
                  <a:srgbClr val="004033"/>
                </a:solidFill>
                <a:effectLst/>
                <a:latin typeface="Meiryo UI" panose="020B0604030504040204" pitchFamily="50" charset="-128"/>
                <a:ea typeface="Meiryo UI" panose="020B0604030504040204" pitchFamily="50" charset="-128"/>
              </a:rPr>
              <a:t>正しく理解し、前向きな治療を～</a:t>
            </a:r>
          </a:p>
          <a:p>
            <a:r>
              <a:rPr kumimoji="1" lang="ja-JP" altLang="en-US" sz="800" b="1" dirty="0">
                <a:solidFill>
                  <a:srgbClr val="004033"/>
                </a:solidFill>
                <a:latin typeface="Meiryo UI" panose="020B0604030504040204" pitchFamily="50" charset="-128"/>
                <a:ea typeface="Meiryo UI" panose="020B0604030504040204" pitchFamily="50" charset="-128"/>
              </a:rPr>
              <a:t>・スマイルスマイルライフ～できることから</a:t>
            </a:r>
            <a:endParaRPr kumimoji="1" lang="en-US" altLang="ja-JP" sz="800" b="1" dirty="0">
              <a:solidFill>
                <a:srgbClr val="004033"/>
              </a:solidFill>
              <a:latin typeface="Meiryo UI" panose="020B0604030504040204" pitchFamily="50" charset="-128"/>
              <a:ea typeface="Meiryo UI" panose="020B0604030504040204" pitchFamily="50" charset="-128"/>
            </a:endParaRPr>
          </a:p>
          <a:p>
            <a:r>
              <a:rPr lang="ja-JP" altLang="en-US" sz="800" b="1" dirty="0">
                <a:solidFill>
                  <a:srgbClr val="004033"/>
                </a:solidFill>
                <a:latin typeface="Meiryo UI" panose="020B0604030504040204" pitchFamily="50" charset="-128"/>
                <a:ea typeface="Meiryo UI" panose="020B0604030504040204" pitchFamily="50" charset="-128"/>
              </a:rPr>
              <a:t>　</a:t>
            </a:r>
            <a:r>
              <a:rPr kumimoji="1" lang="ja-JP" altLang="en-US" sz="800" b="1" dirty="0">
                <a:solidFill>
                  <a:srgbClr val="004033"/>
                </a:solidFill>
                <a:latin typeface="Meiryo UI" panose="020B0604030504040204" pitchFamily="50" charset="-128"/>
                <a:ea typeface="Meiryo UI" panose="020B0604030504040204" pitchFamily="50" charset="-128"/>
              </a:rPr>
              <a:t>始める食事・運動療法～</a:t>
            </a:r>
          </a:p>
          <a:p>
            <a:r>
              <a:rPr kumimoji="1" lang="ja-JP" altLang="en-US" sz="800" b="1" dirty="0">
                <a:solidFill>
                  <a:srgbClr val="004033"/>
                </a:solidFill>
                <a:latin typeface="Meiryo UI" panose="020B0604030504040204" pitchFamily="50" charset="-128"/>
                <a:ea typeface="Meiryo UI" panose="020B0604030504040204" pitchFamily="50" charset="-128"/>
              </a:rPr>
              <a:t>・スイートスイートホーム～もしも糖尿病と</a:t>
            </a:r>
            <a:endParaRPr kumimoji="1" lang="en-US" altLang="ja-JP" sz="800" b="1" dirty="0">
              <a:solidFill>
                <a:srgbClr val="004033"/>
              </a:solidFill>
              <a:latin typeface="Meiryo UI" panose="020B0604030504040204" pitchFamily="50" charset="-128"/>
              <a:ea typeface="Meiryo UI" panose="020B0604030504040204" pitchFamily="50" charset="-128"/>
            </a:endParaRPr>
          </a:p>
          <a:p>
            <a:r>
              <a:rPr lang="ja-JP" altLang="en-US" sz="800" b="1" dirty="0">
                <a:solidFill>
                  <a:srgbClr val="004033"/>
                </a:solidFill>
                <a:latin typeface="Meiryo UI" panose="020B0604030504040204" pitchFamily="50" charset="-128"/>
                <a:ea typeface="Meiryo UI" panose="020B0604030504040204" pitchFamily="50" charset="-128"/>
              </a:rPr>
              <a:t>　</a:t>
            </a:r>
            <a:r>
              <a:rPr kumimoji="1" lang="ja-JP" altLang="en-US" sz="800" b="1" dirty="0">
                <a:solidFill>
                  <a:srgbClr val="004033"/>
                </a:solidFill>
                <a:latin typeface="Meiryo UI" panose="020B0604030504040204" pitchFamily="50" charset="-128"/>
                <a:ea typeface="Meiryo UI" panose="020B0604030504040204" pitchFamily="50" charset="-128"/>
              </a:rPr>
              <a:t>診断されたら～</a:t>
            </a:r>
          </a:p>
        </p:txBody>
      </p:sp>
      <p:pic>
        <p:nvPicPr>
          <p:cNvPr id="23" name="図 22">
            <a:extLst>
              <a:ext uri="{FF2B5EF4-FFF2-40B4-BE49-F238E27FC236}">
                <a16:creationId xmlns:a16="http://schemas.microsoft.com/office/drawing/2014/main" id="{20F50ED1-E1E2-46A2-B2E9-0598BEB3EF6D}"/>
              </a:ext>
            </a:extLst>
          </p:cNvPr>
          <p:cNvPicPr>
            <a:picLocks noChangeAspect="1"/>
          </p:cNvPicPr>
          <p:nvPr/>
        </p:nvPicPr>
        <p:blipFill>
          <a:blip r:embed="rId18"/>
          <a:stretch>
            <a:fillRect/>
          </a:stretch>
        </p:blipFill>
        <p:spPr>
          <a:xfrm>
            <a:off x="7403116" y="3716380"/>
            <a:ext cx="1609725" cy="2171700"/>
          </a:xfrm>
          <a:prstGeom prst="rect">
            <a:avLst/>
          </a:prstGeom>
        </p:spPr>
      </p:pic>
      <p:grpSp>
        <p:nvGrpSpPr>
          <p:cNvPr id="60" name="グループ化 59">
            <a:extLst>
              <a:ext uri="{FF2B5EF4-FFF2-40B4-BE49-F238E27FC236}">
                <a16:creationId xmlns:a16="http://schemas.microsoft.com/office/drawing/2014/main" id="{EDBBA4E9-05BC-4114-9082-9E315172602B}"/>
              </a:ext>
            </a:extLst>
          </p:cNvPr>
          <p:cNvGrpSpPr/>
          <p:nvPr/>
        </p:nvGrpSpPr>
        <p:grpSpPr>
          <a:xfrm>
            <a:off x="148671" y="6189426"/>
            <a:ext cx="2222749" cy="501977"/>
            <a:chOff x="4847033" y="6167577"/>
            <a:chExt cx="2222749" cy="501977"/>
          </a:xfrm>
        </p:grpSpPr>
        <p:sp>
          <p:nvSpPr>
            <p:cNvPr id="63" name="テキスト ボックス 62">
              <a:extLst>
                <a:ext uri="{FF2B5EF4-FFF2-40B4-BE49-F238E27FC236}">
                  <a16:creationId xmlns:a16="http://schemas.microsoft.com/office/drawing/2014/main" id="{3E974626-F2B1-4379-B8DA-F57C02A1C3E6}"/>
                </a:ext>
              </a:extLst>
            </p:cNvPr>
            <p:cNvSpPr txBox="1"/>
            <p:nvPr/>
          </p:nvSpPr>
          <p:spPr>
            <a:xfrm>
              <a:off x="5431192" y="6423333"/>
              <a:ext cx="1638590" cy="246221"/>
            </a:xfrm>
            <a:prstGeom prst="rect">
              <a:avLst/>
            </a:prstGeom>
            <a:noFill/>
          </p:spPr>
          <p:txBody>
            <a:bodyPr wrap="none" rtlCol="0">
              <a:spAutoFit/>
            </a:bodyPr>
            <a:lstStyle/>
            <a:p>
              <a:r>
                <a:rPr kumimoji="1" lang="ja-JP" altLang="en-US" sz="1000" dirty="0">
                  <a:latin typeface="メイリオ" pitchFamily="50" charset="-128"/>
                  <a:ea typeface="メイリオ" pitchFamily="50" charset="-128"/>
                  <a:cs typeface="メイリオ" pitchFamily="50" charset="-128"/>
                </a:rPr>
                <a:t>日糖協</a:t>
              </a:r>
              <a:r>
                <a:rPr kumimoji="1" lang="en-US" altLang="ja-JP" sz="1000" dirty="0">
                  <a:latin typeface="メイリオ" pitchFamily="50" charset="-128"/>
                  <a:ea typeface="メイリオ" pitchFamily="50" charset="-128"/>
                  <a:cs typeface="メイリオ" pitchFamily="50" charset="-128"/>
                </a:rPr>
                <a:t>HP</a:t>
              </a:r>
              <a:r>
                <a:rPr kumimoji="1" lang="ja-JP" altLang="en-US" sz="1000" dirty="0">
                  <a:latin typeface="メイリオ" pitchFamily="50" charset="-128"/>
                  <a:ea typeface="メイリオ" pitchFamily="50" charset="-128"/>
                  <a:cs typeface="メイリオ" pitchFamily="50" charset="-128"/>
                </a:rPr>
                <a:t>で全編視聴可能</a:t>
              </a:r>
            </a:p>
          </p:txBody>
        </p:sp>
        <p:pic>
          <p:nvPicPr>
            <p:cNvPr id="66" name="図 65">
              <a:extLst>
                <a:ext uri="{FF2B5EF4-FFF2-40B4-BE49-F238E27FC236}">
                  <a16:creationId xmlns:a16="http://schemas.microsoft.com/office/drawing/2014/main" id="{E4DF8F08-5D17-4652-9839-C5D0F94FAC12}"/>
                </a:ext>
              </a:extLst>
            </p:cNvPr>
            <p:cNvPicPr>
              <a:picLocks noChangeAspect="1"/>
            </p:cNvPicPr>
            <p:nvPr/>
          </p:nvPicPr>
          <p:blipFill>
            <a:blip r:embed="rId19"/>
            <a:stretch>
              <a:fillRect/>
            </a:stretch>
          </p:blipFill>
          <p:spPr>
            <a:xfrm>
              <a:off x="4847033" y="6167577"/>
              <a:ext cx="511342" cy="458216"/>
            </a:xfrm>
            <a:prstGeom prst="rect">
              <a:avLst/>
            </a:prstGeom>
          </p:spPr>
        </p:pic>
        <p:graphicFrame>
          <p:nvGraphicFramePr>
            <p:cNvPr id="67" name="オブジェクト 66">
              <a:extLst>
                <a:ext uri="{FF2B5EF4-FFF2-40B4-BE49-F238E27FC236}">
                  <a16:creationId xmlns:a16="http://schemas.microsoft.com/office/drawing/2014/main" id="{47F1F2F7-1780-4942-B474-1D93127ADE76}"/>
                </a:ext>
              </a:extLst>
            </p:cNvPr>
            <p:cNvGraphicFramePr>
              <a:graphicFrameLocks noChangeAspect="1"/>
            </p:cNvGraphicFramePr>
            <p:nvPr>
              <p:extLst>
                <p:ext uri="{D42A27DB-BD31-4B8C-83A1-F6EECF244321}">
                  <p14:modId xmlns:p14="http://schemas.microsoft.com/office/powerpoint/2010/main" val="1836535486"/>
                </p:ext>
              </p:extLst>
            </p:nvPr>
          </p:nvGraphicFramePr>
          <p:xfrm>
            <a:off x="5133431" y="6399511"/>
            <a:ext cx="336623" cy="238259"/>
          </p:xfrm>
          <a:graphic>
            <a:graphicData uri="http://schemas.openxmlformats.org/presentationml/2006/ole">
              <mc:AlternateContent xmlns:mc="http://schemas.openxmlformats.org/markup-compatibility/2006">
                <mc:Choice xmlns:v="urn:schemas-microsoft-com:vml" Requires="v">
                  <p:oleObj name="ビットマップ イメージ" r:id="rId20" imgW="1467000" imgH="1038240" progId="Paint.Picture">
                    <p:embed/>
                  </p:oleObj>
                </mc:Choice>
                <mc:Fallback>
                  <p:oleObj name="ビットマップ イメージ" r:id="rId20" imgW="1467000" imgH="1038240" progId="Paint.Picture">
                    <p:embed/>
                    <p:pic>
                      <p:nvPicPr>
                        <p:cNvPr id="59" name="オブジェクト 58">
                          <a:extLst>
                            <a:ext uri="{FF2B5EF4-FFF2-40B4-BE49-F238E27FC236}">
                              <a16:creationId xmlns:a16="http://schemas.microsoft.com/office/drawing/2014/main" id="{70B189F8-8252-49BE-8BD9-98C6C1C39357}"/>
                            </a:ext>
                          </a:extLst>
                        </p:cNvPr>
                        <p:cNvPicPr/>
                        <p:nvPr/>
                      </p:nvPicPr>
                      <p:blipFill>
                        <a:blip r:embed="rId21"/>
                        <a:stretch>
                          <a:fillRect/>
                        </a:stretch>
                      </p:blipFill>
                      <p:spPr>
                        <a:xfrm>
                          <a:off x="5133431" y="6399511"/>
                          <a:ext cx="336623" cy="238259"/>
                        </a:xfrm>
                        <a:prstGeom prst="rect">
                          <a:avLst/>
                        </a:prstGeom>
                      </p:spPr>
                    </p:pic>
                  </p:oleObj>
                </mc:Fallback>
              </mc:AlternateContent>
            </a:graphicData>
          </a:graphic>
        </p:graphicFrame>
      </p:grpSp>
      <p:sp>
        <p:nvSpPr>
          <p:cNvPr id="38" name="Text Box 26">
            <a:extLst>
              <a:ext uri="{FF2B5EF4-FFF2-40B4-BE49-F238E27FC236}">
                <a16:creationId xmlns:a16="http://schemas.microsoft.com/office/drawing/2014/main" id="{DA9F25E2-11E0-41AA-BC60-3538D762C684}"/>
              </a:ext>
            </a:extLst>
          </p:cNvPr>
          <p:cNvSpPr txBox="1">
            <a:spLocks noChangeArrowheads="1"/>
          </p:cNvSpPr>
          <p:nvPr/>
        </p:nvSpPr>
        <p:spPr bwMode="auto">
          <a:xfrm>
            <a:off x="89086" y="3982167"/>
            <a:ext cx="42434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defTabSz="914377" fontAlgn="base">
              <a:lnSpc>
                <a:spcPct val="100000"/>
              </a:lnSpc>
              <a:spcBef>
                <a:spcPct val="50000"/>
              </a:spcBef>
              <a:spcAft>
                <a:spcPct val="0"/>
              </a:spcAft>
              <a:buNone/>
              <a:defRPr/>
            </a:pPr>
            <a:r>
              <a:rPr lang="ja-JP" altLang="en-US" sz="800" b="1" dirty="0">
                <a:solidFill>
                  <a:prstClr val="black"/>
                </a:solidFill>
                <a:latin typeface="メイリオ" panose="020B0604030504040204" pitchFamily="50" charset="-128"/>
                <a:ea typeface="メイリオ" panose="020B0604030504040204" pitchFamily="50" charset="-128"/>
              </a:rPr>
              <a:t>これから糖尿病患者さんへの指導・支援を始める、あるいは始めたばかりの医療従事者を対象としています。</a:t>
            </a:r>
            <a:endParaRPr lang="en-US" altLang="ja-JP" sz="800" b="1" dirty="0">
              <a:solidFill>
                <a:prstClr val="black"/>
              </a:solidFill>
              <a:latin typeface="メイリオ" panose="020B0604030504040204" pitchFamily="50" charset="-128"/>
              <a:ea typeface="メイリオ" panose="020B0604030504040204" pitchFamily="50" charset="-128"/>
            </a:endParaRPr>
          </a:p>
          <a:p>
            <a:pPr defTabSz="914377" fontAlgn="base">
              <a:lnSpc>
                <a:spcPct val="100000"/>
              </a:lnSpc>
              <a:spcBef>
                <a:spcPct val="50000"/>
              </a:spcBef>
              <a:spcAft>
                <a:spcPct val="0"/>
              </a:spcAft>
              <a:buNone/>
              <a:defRPr/>
            </a:pPr>
            <a:r>
              <a:rPr lang="ja-JP" altLang="en-US" sz="800" b="1" dirty="0">
                <a:solidFill>
                  <a:prstClr val="black"/>
                </a:solidFill>
                <a:latin typeface="メイリオ" panose="020B0604030504040204" pitchFamily="50" charset="-128"/>
                <a:ea typeface="メイリオ" panose="020B0604030504040204" pitchFamily="50" charset="-128"/>
              </a:rPr>
              <a:t>同僚と一緒にロールプレイを視聴して、悪い点を指摘し合い、より良い方法について討論する、あるいは先輩と一緒に視聴して、体験談や支援のコツを聞いてみるなど、いろいろな視聴方法でご利用できます。</a:t>
            </a:r>
            <a:endParaRPr lang="en-US" altLang="ja-JP" sz="800" b="1" dirty="0">
              <a:solidFill>
                <a:prstClr val="black"/>
              </a:solidFill>
              <a:latin typeface="メイリオ" panose="020B0604030504040204" pitchFamily="50" charset="-128"/>
              <a:ea typeface="メイリオ" panose="020B0604030504040204" pitchFamily="50" charset="-128"/>
            </a:endParaRPr>
          </a:p>
          <a:p>
            <a:pPr defTabSz="914377" fontAlgn="base">
              <a:lnSpc>
                <a:spcPct val="100000"/>
              </a:lnSpc>
              <a:spcBef>
                <a:spcPct val="50000"/>
              </a:spcBef>
              <a:spcAft>
                <a:spcPct val="0"/>
              </a:spcAft>
              <a:buNone/>
              <a:defRPr/>
            </a:pPr>
            <a:r>
              <a:rPr lang="en-US" altLang="ja-JP" sz="800" b="1" dirty="0">
                <a:solidFill>
                  <a:prstClr val="black"/>
                </a:solidFill>
                <a:latin typeface="メイリオ" panose="020B0604030504040204" pitchFamily="50" charset="-128"/>
                <a:ea typeface="メイリオ" panose="020B0604030504040204" pitchFamily="50" charset="-128"/>
              </a:rPr>
              <a:t>※</a:t>
            </a:r>
            <a:r>
              <a:rPr lang="ja-JP" altLang="en-US" sz="800" b="1" dirty="0">
                <a:solidFill>
                  <a:prstClr val="black"/>
                </a:solidFill>
                <a:latin typeface="メイリオ" panose="020B0604030504040204" pitchFamily="50" charset="-128"/>
                <a:ea typeface="メイリオ" panose="020B0604030504040204" pitchFamily="50" charset="-128"/>
              </a:rPr>
              <a:t>お一人でも学習できるような構成になっています。</a:t>
            </a:r>
          </a:p>
        </p:txBody>
      </p:sp>
      <p:sp>
        <p:nvSpPr>
          <p:cNvPr id="39" name="Text Box 26">
            <a:extLst>
              <a:ext uri="{FF2B5EF4-FFF2-40B4-BE49-F238E27FC236}">
                <a16:creationId xmlns:a16="http://schemas.microsoft.com/office/drawing/2014/main" id="{FD709A97-91A8-4107-A969-F52263C04928}"/>
              </a:ext>
            </a:extLst>
          </p:cNvPr>
          <p:cNvSpPr txBox="1">
            <a:spLocks noChangeArrowheads="1"/>
          </p:cNvSpPr>
          <p:nvPr/>
        </p:nvSpPr>
        <p:spPr bwMode="auto">
          <a:xfrm>
            <a:off x="82145" y="5222281"/>
            <a:ext cx="42434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defTabSz="914377" fontAlgn="base">
              <a:lnSpc>
                <a:spcPct val="100000"/>
              </a:lnSpc>
              <a:spcBef>
                <a:spcPct val="50000"/>
              </a:spcBef>
              <a:spcAft>
                <a:spcPct val="0"/>
              </a:spcAft>
              <a:buNone/>
              <a:defRPr/>
            </a:pPr>
            <a:r>
              <a:rPr lang="ja-JP" altLang="en-US" sz="800" b="1" dirty="0">
                <a:solidFill>
                  <a:prstClr val="black"/>
                </a:solidFill>
                <a:latin typeface="メイリオ" panose="020B0604030504040204" pitchFamily="50" charset="-128"/>
                <a:ea typeface="メイリオ" panose="020B0604030504040204" pitchFamily="50" charset="-128"/>
              </a:rPr>
              <a:t>糖尿病患者さんへの指導・支援の経験があるスタッフを対象としています。</a:t>
            </a:r>
            <a:endParaRPr lang="en-US" altLang="ja-JP" sz="800" b="1" dirty="0">
              <a:solidFill>
                <a:prstClr val="black"/>
              </a:solidFill>
              <a:latin typeface="メイリオ" panose="020B0604030504040204" pitchFamily="50" charset="-128"/>
              <a:ea typeface="メイリオ" panose="020B0604030504040204" pitchFamily="50" charset="-128"/>
            </a:endParaRPr>
          </a:p>
          <a:p>
            <a:pPr defTabSz="914377" fontAlgn="base">
              <a:lnSpc>
                <a:spcPct val="100000"/>
              </a:lnSpc>
              <a:spcBef>
                <a:spcPct val="50000"/>
              </a:spcBef>
              <a:spcAft>
                <a:spcPct val="0"/>
              </a:spcAft>
              <a:buNone/>
              <a:defRPr/>
            </a:pPr>
            <a:r>
              <a:rPr lang="ja-JP" altLang="en-US" sz="800" b="1" dirty="0">
                <a:solidFill>
                  <a:prstClr val="black"/>
                </a:solidFill>
                <a:latin typeface="メイリオ" panose="020B0604030504040204" pitchFamily="50" charset="-128"/>
                <a:ea typeface="メイリオ" panose="020B0604030504040204" pitchFamily="50" charset="-128"/>
              </a:rPr>
              <a:t>チームで学習できるような構成になっています。ロールプレイの後、ご自身だったら、患者さんにどのように対応するかを、視聴しているみなさんでディスカッションしてください。</a:t>
            </a:r>
            <a:endParaRPr lang="en-US" altLang="ja-JP" sz="800" b="1" dirty="0">
              <a:solidFill>
                <a:prstClr val="black"/>
              </a:solidFill>
              <a:latin typeface="メイリオ" panose="020B0604030504040204" pitchFamily="50" charset="-128"/>
              <a:ea typeface="メイリオ" panose="020B0604030504040204" pitchFamily="50" charset="-128"/>
            </a:endParaRPr>
          </a:p>
          <a:p>
            <a:pPr defTabSz="914377" fontAlgn="base">
              <a:lnSpc>
                <a:spcPct val="100000"/>
              </a:lnSpc>
              <a:spcBef>
                <a:spcPct val="50000"/>
              </a:spcBef>
              <a:spcAft>
                <a:spcPct val="0"/>
              </a:spcAft>
              <a:buNone/>
              <a:defRPr/>
            </a:pPr>
            <a:r>
              <a:rPr lang="en-US" altLang="ja-JP" sz="800" b="1" dirty="0">
                <a:solidFill>
                  <a:prstClr val="black"/>
                </a:solidFill>
                <a:latin typeface="メイリオ" panose="020B0604030504040204" pitchFamily="50" charset="-128"/>
                <a:ea typeface="メイリオ" panose="020B0604030504040204" pitchFamily="50" charset="-128"/>
              </a:rPr>
              <a:t>※</a:t>
            </a:r>
            <a:r>
              <a:rPr lang="ja-JP" altLang="en-US" sz="800" b="1" dirty="0">
                <a:solidFill>
                  <a:prstClr val="black"/>
                </a:solidFill>
                <a:latin typeface="メイリオ" panose="020B0604030504040204" pitchFamily="50" charset="-128"/>
                <a:ea typeface="メイリオ" panose="020B0604030504040204" pitchFamily="50" charset="-128"/>
              </a:rPr>
              <a:t>医師がコメンテーター、ベテラン</a:t>
            </a:r>
            <a:r>
              <a:rPr lang="en-US" altLang="ja-JP" sz="800" b="1" dirty="0">
                <a:solidFill>
                  <a:prstClr val="black"/>
                </a:solidFill>
                <a:latin typeface="メイリオ" panose="020B0604030504040204" pitchFamily="50" charset="-128"/>
                <a:ea typeface="メイリオ" panose="020B0604030504040204" pitchFamily="50" charset="-128"/>
              </a:rPr>
              <a:t>CDE</a:t>
            </a:r>
            <a:r>
              <a:rPr lang="ja-JP" altLang="en-US" sz="800" b="1" dirty="0">
                <a:solidFill>
                  <a:prstClr val="black"/>
                </a:solidFill>
                <a:latin typeface="メイリオ" panose="020B0604030504040204" pitchFamily="50" charset="-128"/>
                <a:ea typeface="メイリオ" panose="020B0604030504040204" pitchFamily="50" charset="-128"/>
              </a:rPr>
              <a:t>がファシリテーターとなってディスカッションを促していただくことをお勧めします。</a:t>
            </a:r>
          </a:p>
        </p:txBody>
      </p:sp>
      <p:grpSp>
        <p:nvGrpSpPr>
          <p:cNvPr id="37" name="グループ化 36">
            <a:extLst>
              <a:ext uri="{FF2B5EF4-FFF2-40B4-BE49-F238E27FC236}">
                <a16:creationId xmlns:a16="http://schemas.microsoft.com/office/drawing/2014/main" id="{20F785AA-E8AB-4B3A-B274-0A8B15B5B242}"/>
              </a:ext>
            </a:extLst>
          </p:cNvPr>
          <p:cNvGrpSpPr/>
          <p:nvPr/>
        </p:nvGrpSpPr>
        <p:grpSpPr>
          <a:xfrm>
            <a:off x="4802238" y="6180517"/>
            <a:ext cx="2222749" cy="501977"/>
            <a:chOff x="4847033" y="6167577"/>
            <a:chExt cx="2222749" cy="501977"/>
          </a:xfrm>
        </p:grpSpPr>
        <p:sp>
          <p:nvSpPr>
            <p:cNvPr id="42" name="テキスト ボックス 41">
              <a:extLst>
                <a:ext uri="{FF2B5EF4-FFF2-40B4-BE49-F238E27FC236}">
                  <a16:creationId xmlns:a16="http://schemas.microsoft.com/office/drawing/2014/main" id="{6AF914AD-16B9-4CFC-92E4-B171530E8E70}"/>
                </a:ext>
              </a:extLst>
            </p:cNvPr>
            <p:cNvSpPr txBox="1"/>
            <p:nvPr/>
          </p:nvSpPr>
          <p:spPr>
            <a:xfrm>
              <a:off x="5431192" y="6423333"/>
              <a:ext cx="1638590" cy="246221"/>
            </a:xfrm>
            <a:prstGeom prst="rect">
              <a:avLst/>
            </a:prstGeom>
            <a:noFill/>
          </p:spPr>
          <p:txBody>
            <a:bodyPr wrap="none" rtlCol="0">
              <a:spAutoFit/>
            </a:bodyPr>
            <a:lstStyle/>
            <a:p>
              <a:r>
                <a:rPr kumimoji="1" lang="ja-JP" altLang="en-US" sz="1000" dirty="0">
                  <a:latin typeface="メイリオ" pitchFamily="50" charset="-128"/>
                  <a:ea typeface="メイリオ" pitchFamily="50" charset="-128"/>
                  <a:cs typeface="メイリオ" pitchFamily="50" charset="-128"/>
                </a:rPr>
                <a:t>日糖協</a:t>
              </a:r>
              <a:r>
                <a:rPr kumimoji="1" lang="en-US" altLang="ja-JP" sz="1000" dirty="0">
                  <a:latin typeface="メイリオ" pitchFamily="50" charset="-128"/>
                  <a:ea typeface="メイリオ" pitchFamily="50" charset="-128"/>
                  <a:cs typeface="メイリオ" pitchFamily="50" charset="-128"/>
                </a:rPr>
                <a:t>HP</a:t>
              </a:r>
              <a:r>
                <a:rPr kumimoji="1" lang="ja-JP" altLang="en-US" sz="1000" dirty="0">
                  <a:latin typeface="メイリオ" pitchFamily="50" charset="-128"/>
                  <a:ea typeface="メイリオ" pitchFamily="50" charset="-128"/>
                  <a:cs typeface="メイリオ" pitchFamily="50" charset="-128"/>
                </a:rPr>
                <a:t>で全編視聴可能</a:t>
              </a:r>
            </a:p>
          </p:txBody>
        </p:sp>
        <p:pic>
          <p:nvPicPr>
            <p:cNvPr id="43" name="図 42">
              <a:extLst>
                <a:ext uri="{FF2B5EF4-FFF2-40B4-BE49-F238E27FC236}">
                  <a16:creationId xmlns:a16="http://schemas.microsoft.com/office/drawing/2014/main" id="{CB4E1638-D38E-4F35-BAE7-C76AC52BC134}"/>
                </a:ext>
              </a:extLst>
            </p:cNvPr>
            <p:cNvPicPr>
              <a:picLocks noChangeAspect="1"/>
            </p:cNvPicPr>
            <p:nvPr/>
          </p:nvPicPr>
          <p:blipFill>
            <a:blip r:embed="rId19"/>
            <a:stretch>
              <a:fillRect/>
            </a:stretch>
          </p:blipFill>
          <p:spPr>
            <a:xfrm>
              <a:off x="4847033" y="6167577"/>
              <a:ext cx="511342" cy="458216"/>
            </a:xfrm>
            <a:prstGeom prst="rect">
              <a:avLst/>
            </a:prstGeom>
          </p:spPr>
        </p:pic>
        <p:graphicFrame>
          <p:nvGraphicFramePr>
            <p:cNvPr id="44" name="オブジェクト 43">
              <a:extLst>
                <a:ext uri="{FF2B5EF4-FFF2-40B4-BE49-F238E27FC236}">
                  <a16:creationId xmlns:a16="http://schemas.microsoft.com/office/drawing/2014/main" id="{78957F80-C2DC-495E-B872-9AE6725C46DC}"/>
                </a:ext>
              </a:extLst>
            </p:cNvPr>
            <p:cNvGraphicFramePr>
              <a:graphicFrameLocks noChangeAspect="1"/>
            </p:cNvGraphicFramePr>
            <p:nvPr>
              <p:extLst>
                <p:ext uri="{D42A27DB-BD31-4B8C-83A1-F6EECF244321}">
                  <p14:modId xmlns:p14="http://schemas.microsoft.com/office/powerpoint/2010/main" val="2164764063"/>
                </p:ext>
              </p:extLst>
            </p:nvPr>
          </p:nvGraphicFramePr>
          <p:xfrm>
            <a:off x="5133431" y="6399511"/>
            <a:ext cx="336623" cy="238259"/>
          </p:xfrm>
          <a:graphic>
            <a:graphicData uri="http://schemas.openxmlformats.org/presentationml/2006/ole">
              <mc:AlternateContent xmlns:mc="http://schemas.openxmlformats.org/markup-compatibility/2006">
                <mc:Choice xmlns:v="urn:schemas-microsoft-com:vml" Requires="v">
                  <p:oleObj name="ビットマップ イメージ" r:id="rId20" imgW="1467000" imgH="1038240" progId="Paint.Picture">
                    <p:embed/>
                  </p:oleObj>
                </mc:Choice>
                <mc:Fallback>
                  <p:oleObj name="ビットマップ イメージ" r:id="rId20" imgW="1467000" imgH="1038240" progId="Paint.Picture">
                    <p:embed/>
                    <p:pic>
                      <p:nvPicPr>
                        <p:cNvPr id="67" name="オブジェクト 66">
                          <a:extLst>
                            <a:ext uri="{FF2B5EF4-FFF2-40B4-BE49-F238E27FC236}">
                              <a16:creationId xmlns:a16="http://schemas.microsoft.com/office/drawing/2014/main" id="{47F1F2F7-1780-4942-B474-1D93127ADE76}"/>
                            </a:ext>
                          </a:extLst>
                        </p:cNvPr>
                        <p:cNvPicPr/>
                        <p:nvPr/>
                      </p:nvPicPr>
                      <p:blipFill>
                        <a:blip r:embed="rId21"/>
                        <a:stretch>
                          <a:fillRect/>
                        </a:stretch>
                      </p:blipFill>
                      <p:spPr>
                        <a:xfrm>
                          <a:off x="5133431" y="6399511"/>
                          <a:ext cx="336623" cy="238259"/>
                        </a:xfrm>
                        <a:prstGeom prst="rect">
                          <a:avLst/>
                        </a:prstGeom>
                      </p:spPr>
                    </p:pic>
                  </p:oleObj>
                </mc:Fallback>
              </mc:AlternateContent>
            </a:graphicData>
          </a:graphic>
        </p:graphicFrame>
      </p:grpSp>
    </p:spTree>
    <p:extLst>
      <p:ext uri="{BB962C8B-B14F-4D97-AF65-F5344CB8AC3E}">
        <p14:creationId xmlns:p14="http://schemas.microsoft.com/office/powerpoint/2010/main" val="3865179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BC9A1C2-5E6D-46C3-9B58-F6AA84E55577}"/>
              </a:ext>
            </a:extLst>
          </p:cNvPr>
          <p:cNvPicPr>
            <a:picLocks noChangeAspect="1"/>
          </p:cNvPicPr>
          <p:nvPr/>
        </p:nvPicPr>
        <p:blipFill>
          <a:blip r:embed="rId3"/>
          <a:stretch>
            <a:fillRect/>
          </a:stretch>
        </p:blipFill>
        <p:spPr>
          <a:xfrm>
            <a:off x="0" y="0"/>
            <a:ext cx="9144000" cy="1566293"/>
          </a:xfrm>
          <a:prstGeom prst="rect">
            <a:avLst/>
          </a:prstGeom>
        </p:spPr>
      </p:pic>
      <p:sp>
        <p:nvSpPr>
          <p:cNvPr id="29" name="正方形/長方形 28">
            <a:extLst>
              <a:ext uri="{FF2B5EF4-FFF2-40B4-BE49-F238E27FC236}">
                <a16:creationId xmlns:a16="http://schemas.microsoft.com/office/drawing/2014/main" id="{BE13FA94-598B-4EC3-A904-6549A28D901D}"/>
              </a:ext>
            </a:extLst>
          </p:cNvPr>
          <p:cNvSpPr/>
          <p:nvPr/>
        </p:nvSpPr>
        <p:spPr>
          <a:xfrm>
            <a:off x="3156559" y="79296"/>
            <a:ext cx="5987441" cy="860156"/>
          </a:xfrm>
          <a:prstGeom prst="rect">
            <a:avLst/>
          </a:prstGeom>
          <a:solidFill>
            <a:srgbClr val="F4F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a:extLst>
              <a:ext uri="{FF2B5EF4-FFF2-40B4-BE49-F238E27FC236}">
                <a16:creationId xmlns:a16="http://schemas.microsoft.com/office/drawing/2014/main" id="{F6032FD9-1365-46D8-947B-CD2B5C97E257}"/>
              </a:ext>
            </a:extLst>
          </p:cNvPr>
          <p:cNvPicPr>
            <a:picLocks noChangeAspect="1"/>
          </p:cNvPicPr>
          <p:nvPr/>
        </p:nvPicPr>
        <p:blipFill>
          <a:blip r:embed="rId4"/>
          <a:stretch>
            <a:fillRect/>
          </a:stretch>
        </p:blipFill>
        <p:spPr>
          <a:xfrm>
            <a:off x="71405" y="5080118"/>
            <a:ext cx="2269722" cy="1250516"/>
          </a:xfrm>
          <a:prstGeom prst="rect">
            <a:avLst/>
          </a:prstGeom>
        </p:spPr>
      </p:pic>
      <p:sp>
        <p:nvSpPr>
          <p:cNvPr id="28" name="Text Box 26">
            <a:extLst>
              <a:ext uri="{FF2B5EF4-FFF2-40B4-BE49-F238E27FC236}">
                <a16:creationId xmlns:a16="http://schemas.microsoft.com/office/drawing/2014/main" id="{60C4B574-5EFF-48AD-AC72-0D9F552DE047}"/>
              </a:ext>
            </a:extLst>
          </p:cNvPr>
          <p:cNvSpPr txBox="1">
            <a:spLocks noChangeArrowheads="1"/>
          </p:cNvSpPr>
          <p:nvPr/>
        </p:nvSpPr>
        <p:spPr bwMode="auto">
          <a:xfrm>
            <a:off x="1443165" y="2457746"/>
            <a:ext cx="2868463" cy="2172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defTabSz="914377" fontAlgn="base">
              <a:lnSpc>
                <a:spcPct val="100000"/>
              </a:lnSpc>
              <a:spcBef>
                <a:spcPct val="50000"/>
              </a:spcBef>
              <a:spcAft>
                <a:spcPct val="0"/>
              </a:spcAft>
              <a:buNone/>
              <a:defRPr/>
            </a:pPr>
            <a:r>
              <a:rPr lang="ja-JP" altLang="en-US" sz="800" b="1" u="sng" dirty="0">
                <a:solidFill>
                  <a:prstClr val="black"/>
                </a:solidFill>
                <a:latin typeface="Meiryo UI" panose="020B0604030504040204" pitchFamily="50" charset="-128"/>
                <a:ea typeface="Meiryo UI" panose="020B0604030504040204" pitchFamily="50" charset="-128"/>
              </a:rPr>
              <a:t>発行</a:t>
            </a:r>
            <a:r>
              <a:rPr lang="ja-JP" altLang="en-US" sz="800" b="1" dirty="0">
                <a:solidFill>
                  <a:prstClr val="black"/>
                </a:solidFill>
                <a:latin typeface="Meiryo UI" panose="020B0604030504040204" pitchFamily="50" charset="-128"/>
                <a:ea typeface="Meiryo UI" panose="020B0604030504040204" pitchFamily="50" charset="-128"/>
              </a:rPr>
              <a:t>：公益社団法人日本糖尿病協会</a:t>
            </a:r>
            <a:endParaRPr lang="en-US" altLang="ja-JP" sz="800" b="1" dirty="0">
              <a:solidFill>
                <a:prstClr val="black"/>
              </a:solidFill>
              <a:latin typeface="Meiryo UI" panose="020B0604030504040204" pitchFamily="50" charset="-128"/>
              <a:ea typeface="Meiryo UI" panose="020B0604030504040204" pitchFamily="50" charset="-128"/>
            </a:endParaRPr>
          </a:p>
          <a:p>
            <a:pPr defTabSz="914377" fontAlgn="base">
              <a:lnSpc>
                <a:spcPct val="100000"/>
              </a:lnSpc>
              <a:spcBef>
                <a:spcPct val="50000"/>
              </a:spcBef>
              <a:spcAft>
                <a:spcPct val="0"/>
              </a:spcAft>
              <a:buNone/>
              <a:defRPr/>
            </a:pPr>
            <a:r>
              <a:rPr lang="ja-JP" altLang="en-US" sz="800" b="1" u="sng" dirty="0">
                <a:solidFill>
                  <a:prstClr val="black"/>
                </a:solidFill>
                <a:latin typeface="Meiryo UI" panose="020B0604030504040204" pitchFamily="50" charset="-128"/>
                <a:ea typeface="Meiryo UI" panose="020B0604030504040204" pitchFamily="50" charset="-128"/>
              </a:rPr>
              <a:t>考案</a:t>
            </a:r>
            <a:r>
              <a:rPr lang="ja-JP" altLang="en-US" sz="800" b="1" dirty="0">
                <a:solidFill>
                  <a:prstClr val="black"/>
                </a:solidFill>
                <a:latin typeface="Meiryo UI" panose="020B0604030504040204" pitchFamily="50" charset="-128"/>
                <a:ea typeface="Meiryo UI" panose="020B0604030504040204" pitchFamily="50" charset="-128"/>
              </a:rPr>
              <a:t>：清野　裕　　　（関西電力病院）</a:t>
            </a:r>
            <a:endParaRPr lang="en-US" altLang="ja-JP" sz="800" b="1" dirty="0">
              <a:solidFill>
                <a:prstClr val="black"/>
              </a:solidFill>
              <a:latin typeface="Meiryo UI" panose="020B0604030504040204" pitchFamily="50" charset="-128"/>
              <a:ea typeface="Meiryo UI" panose="020B0604030504040204" pitchFamily="50" charset="-128"/>
            </a:endParaRPr>
          </a:p>
          <a:p>
            <a:pPr defTabSz="914377" fontAlgn="base">
              <a:lnSpc>
                <a:spcPct val="100000"/>
              </a:lnSpc>
              <a:spcBef>
                <a:spcPct val="50000"/>
              </a:spcBef>
              <a:spcAft>
                <a:spcPct val="0"/>
              </a:spcAft>
              <a:buNone/>
              <a:defRPr/>
            </a:pPr>
            <a:r>
              <a:rPr lang="ja-JP" altLang="en-US" sz="800" b="1" dirty="0">
                <a:solidFill>
                  <a:prstClr val="black"/>
                </a:solidFill>
                <a:latin typeface="Meiryo UI" panose="020B0604030504040204" pitchFamily="50" charset="-128"/>
                <a:ea typeface="Meiryo UI" panose="020B0604030504040204" pitchFamily="50" charset="-128"/>
              </a:rPr>
              <a:t>　　　木村　美枝子　（京都府糖尿病協会）</a:t>
            </a:r>
            <a:endParaRPr lang="en-US" altLang="ja-JP" sz="800" b="1" dirty="0">
              <a:solidFill>
                <a:prstClr val="black"/>
              </a:solidFill>
              <a:latin typeface="Meiryo UI" panose="020B0604030504040204" pitchFamily="50" charset="-128"/>
              <a:ea typeface="Meiryo UI" panose="020B0604030504040204" pitchFamily="50" charset="-128"/>
            </a:endParaRPr>
          </a:p>
          <a:p>
            <a:pPr defTabSz="914377" fontAlgn="base">
              <a:lnSpc>
                <a:spcPct val="100000"/>
              </a:lnSpc>
              <a:spcBef>
                <a:spcPct val="50000"/>
              </a:spcBef>
              <a:spcAft>
                <a:spcPct val="0"/>
              </a:spcAft>
              <a:buNone/>
              <a:defRPr/>
            </a:pPr>
            <a:r>
              <a:rPr lang="ja-JP" altLang="en-US" sz="800" b="1" u="sng" dirty="0">
                <a:solidFill>
                  <a:prstClr val="black"/>
                </a:solidFill>
                <a:latin typeface="Meiryo UI" panose="020B0604030504040204" pitchFamily="50" charset="-128"/>
                <a:ea typeface="Meiryo UI" panose="020B0604030504040204" pitchFamily="50" charset="-128"/>
              </a:rPr>
              <a:t>監修</a:t>
            </a:r>
            <a:r>
              <a:rPr lang="ja-JP" altLang="en-US" sz="800" b="1" dirty="0">
                <a:solidFill>
                  <a:prstClr val="black"/>
                </a:solidFill>
                <a:latin typeface="Meiryo UI" panose="020B0604030504040204" pitchFamily="50" charset="-128"/>
                <a:ea typeface="Meiryo UI" panose="020B0604030504040204" pitchFamily="50" charset="-128"/>
              </a:rPr>
              <a:t>：公益社団法人日本糖尿病協会企画啓発委員会</a:t>
            </a:r>
            <a:endParaRPr lang="en-US" altLang="ja-JP" sz="800" b="1" dirty="0">
              <a:solidFill>
                <a:prstClr val="black"/>
              </a:solidFill>
              <a:latin typeface="Meiryo UI" panose="020B0604030504040204" pitchFamily="50" charset="-128"/>
              <a:ea typeface="Meiryo UI" panose="020B0604030504040204" pitchFamily="50" charset="-128"/>
            </a:endParaRPr>
          </a:p>
          <a:p>
            <a:pPr defTabSz="914377" fontAlgn="base">
              <a:lnSpc>
                <a:spcPct val="100000"/>
              </a:lnSpc>
              <a:spcBef>
                <a:spcPct val="50000"/>
              </a:spcBef>
              <a:spcAft>
                <a:spcPct val="0"/>
              </a:spcAft>
              <a:buNone/>
              <a:defRPr/>
            </a:pPr>
            <a:endParaRPr lang="en-US" altLang="ja-JP" sz="800" b="1" dirty="0">
              <a:solidFill>
                <a:prstClr val="black"/>
              </a:solidFill>
              <a:latin typeface="Meiryo UI" panose="020B0604030504040204" pitchFamily="50" charset="-128"/>
              <a:ea typeface="Meiryo UI" panose="020B0604030504040204" pitchFamily="50" charset="-128"/>
            </a:endParaRPr>
          </a:p>
          <a:p>
            <a:pPr defTabSz="914377" fontAlgn="base">
              <a:lnSpc>
                <a:spcPct val="100000"/>
              </a:lnSpc>
              <a:spcBef>
                <a:spcPct val="50000"/>
              </a:spcBef>
              <a:spcAft>
                <a:spcPct val="0"/>
              </a:spcAft>
              <a:buNone/>
              <a:defRPr/>
            </a:pPr>
            <a:r>
              <a:rPr lang="ja-JP" altLang="en-US" sz="800" b="1" u="sng" dirty="0">
                <a:solidFill>
                  <a:prstClr val="black"/>
                </a:solidFill>
                <a:latin typeface="Meiryo UI" panose="020B0604030504040204" pitchFamily="50" charset="-128"/>
                <a:ea typeface="Meiryo UI" panose="020B0604030504040204" pitchFamily="50" charset="-128"/>
              </a:rPr>
              <a:t>サイズ</a:t>
            </a:r>
            <a:endParaRPr lang="en-US" altLang="ja-JP" sz="800" b="1" u="sng" dirty="0">
              <a:solidFill>
                <a:prstClr val="black"/>
              </a:solidFill>
              <a:latin typeface="Meiryo UI" panose="020B0604030504040204" pitchFamily="50" charset="-128"/>
              <a:ea typeface="Meiryo UI" panose="020B0604030504040204" pitchFamily="50" charset="-128"/>
            </a:endParaRPr>
          </a:p>
          <a:p>
            <a:pPr defTabSz="914377" fontAlgn="base">
              <a:lnSpc>
                <a:spcPct val="100000"/>
              </a:lnSpc>
              <a:spcBef>
                <a:spcPct val="20000"/>
              </a:spcBef>
              <a:spcAft>
                <a:spcPct val="0"/>
              </a:spcAft>
              <a:buNone/>
              <a:defRPr/>
            </a:pPr>
            <a:r>
              <a:rPr lang="ja-JP" altLang="en-US" sz="800" b="1" dirty="0">
                <a:solidFill>
                  <a:prstClr val="black"/>
                </a:solidFill>
                <a:latin typeface="Meiryo UI" panose="020B0604030504040204" pitchFamily="50" charset="-128"/>
                <a:ea typeface="Meiryo UI" panose="020B0604030504040204" pitchFamily="50" charset="-128"/>
              </a:rPr>
              <a:t>Ａ</a:t>
            </a:r>
            <a:r>
              <a:rPr lang="en-US" altLang="ja-JP" sz="800" b="1" dirty="0">
                <a:solidFill>
                  <a:prstClr val="black"/>
                </a:solidFill>
                <a:latin typeface="Meiryo UI" panose="020B0604030504040204" pitchFamily="50" charset="-128"/>
                <a:ea typeface="Meiryo UI" panose="020B0604030504040204" pitchFamily="50" charset="-128"/>
              </a:rPr>
              <a:t>5</a:t>
            </a:r>
            <a:r>
              <a:rPr lang="ja-JP" altLang="en-US" sz="800" b="1" dirty="0">
                <a:solidFill>
                  <a:prstClr val="black"/>
                </a:solidFill>
                <a:latin typeface="Meiryo UI" panose="020B0604030504040204" pitchFamily="50" charset="-128"/>
                <a:ea typeface="Meiryo UI" panose="020B0604030504040204" pitchFamily="50" charset="-128"/>
              </a:rPr>
              <a:t>サイズ（</a:t>
            </a:r>
            <a:r>
              <a:rPr lang="en-US" altLang="ja-JP" sz="800" b="1" dirty="0">
                <a:solidFill>
                  <a:prstClr val="black"/>
                </a:solidFill>
                <a:latin typeface="Meiryo UI" panose="020B0604030504040204" pitchFamily="50" charset="-128"/>
                <a:ea typeface="Meiryo UI" panose="020B0604030504040204" pitchFamily="50" charset="-128"/>
              </a:rPr>
              <a:t>4</a:t>
            </a:r>
            <a:r>
              <a:rPr lang="ja-JP" altLang="en-US" sz="800" b="1" dirty="0">
                <a:solidFill>
                  <a:prstClr val="black"/>
                </a:solidFill>
                <a:latin typeface="Meiryo UI" panose="020B0604030504040204" pitchFamily="50" charset="-128"/>
                <a:ea typeface="Meiryo UI" panose="020B0604030504040204" pitchFamily="50" charset="-128"/>
              </a:rPr>
              <a:t>色・カラー）／全</a:t>
            </a:r>
            <a:r>
              <a:rPr lang="en-US" altLang="ja-JP" sz="800" b="1" dirty="0">
                <a:solidFill>
                  <a:prstClr val="black"/>
                </a:solidFill>
                <a:latin typeface="Meiryo UI" panose="020B0604030504040204" pitchFamily="50" charset="-128"/>
                <a:ea typeface="Meiryo UI" panose="020B0604030504040204" pitchFamily="50" charset="-128"/>
              </a:rPr>
              <a:t>26</a:t>
            </a:r>
            <a:r>
              <a:rPr lang="ja-JP" altLang="en-US" sz="800" b="1" dirty="0">
                <a:solidFill>
                  <a:prstClr val="black"/>
                </a:solidFill>
                <a:latin typeface="Meiryo UI" panose="020B0604030504040204" pitchFamily="50" charset="-128"/>
                <a:ea typeface="Meiryo UI" panose="020B0604030504040204" pitchFamily="50" charset="-128"/>
              </a:rPr>
              <a:t>ページ</a:t>
            </a:r>
            <a:endParaRPr lang="en-US" altLang="ja-JP" sz="800" b="1" dirty="0">
              <a:solidFill>
                <a:prstClr val="black"/>
              </a:solidFill>
              <a:latin typeface="Meiryo UI" panose="020B0604030504040204" pitchFamily="50" charset="-128"/>
              <a:ea typeface="Meiryo UI" panose="020B0604030504040204" pitchFamily="50" charset="-128"/>
            </a:endParaRPr>
          </a:p>
          <a:p>
            <a:pPr defTabSz="914377" fontAlgn="base">
              <a:lnSpc>
                <a:spcPct val="100000"/>
              </a:lnSpc>
              <a:spcBef>
                <a:spcPct val="20000"/>
              </a:spcBef>
              <a:spcAft>
                <a:spcPct val="0"/>
              </a:spcAft>
              <a:buNone/>
              <a:defRPr/>
            </a:pPr>
            <a:endParaRPr lang="en-US" altLang="ja-JP" sz="800" b="1" dirty="0">
              <a:solidFill>
                <a:prstClr val="black"/>
              </a:solidFill>
              <a:latin typeface="Meiryo UI" panose="020B0604030504040204" pitchFamily="50" charset="-128"/>
              <a:ea typeface="Meiryo UI" panose="020B0604030504040204" pitchFamily="50" charset="-128"/>
            </a:endParaRPr>
          </a:p>
          <a:p>
            <a:pPr defTabSz="914377" fontAlgn="base">
              <a:lnSpc>
                <a:spcPct val="100000"/>
              </a:lnSpc>
              <a:spcBef>
                <a:spcPct val="20000"/>
              </a:spcBef>
              <a:spcAft>
                <a:spcPct val="0"/>
              </a:spcAft>
              <a:buNone/>
              <a:defRPr/>
            </a:pPr>
            <a:r>
              <a:rPr lang="ja-JP" altLang="en-US" sz="800" b="1" u="sng" dirty="0">
                <a:solidFill>
                  <a:prstClr val="black"/>
                </a:solidFill>
                <a:latin typeface="Meiryo UI" panose="020B0604030504040204" pitchFamily="50" charset="-128"/>
                <a:ea typeface="Meiryo UI" panose="020B0604030504040204" pitchFamily="50" charset="-128"/>
              </a:rPr>
              <a:t>内容</a:t>
            </a:r>
            <a:endParaRPr lang="en-US" altLang="ja-JP" sz="800" b="1" u="sng" dirty="0">
              <a:solidFill>
                <a:prstClr val="black"/>
              </a:solidFill>
              <a:latin typeface="Meiryo UI" panose="020B0604030504040204" pitchFamily="50" charset="-128"/>
              <a:ea typeface="Meiryo UI" panose="020B0604030504040204" pitchFamily="50" charset="-128"/>
            </a:endParaRPr>
          </a:p>
          <a:p>
            <a:pPr defTabSz="914377" fontAlgn="base">
              <a:lnSpc>
                <a:spcPct val="100000"/>
              </a:lnSpc>
              <a:spcBef>
                <a:spcPct val="20000"/>
              </a:spcBef>
              <a:spcAft>
                <a:spcPct val="0"/>
              </a:spcAft>
              <a:buNone/>
              <a:defRPr/>
            </a:pPr>
            <a:r>
              <a:rPr lang="ja-JP" altLang="en-US" sz="800" b="1" dirty="0">
                <a:solidFill>
                  <a:prstClr val="black"/>
                </a:solidFill>
                <a:latin typeface="Meiryo UI" panose="020B0604030504040204" pitchFamily="50" charset="-128"/>
                <a:ea typeface="Meiryo UI" panose="020B0604030504040204" pitchFamily="50" charset="-128"/>
              </a:rPr>
              <a:t>身の回りにある食材や食品を上手く使って、糖尿病の食事療法を</a:t>
            </a:r>
            <a:endParaRPr lang="en-US" altLang="ja-JP" sz="800" b="1" dirty="0">
              <a:solidFill>
                <a:prstClr val="black"/>
              </a:solidFill>
              <a:latin typeface="Meiryo UI" panose="020B0604030504040204" pitchFamily="50" charset="-128"/>
              <a:ea typeface="Meiryo UI" panose="020B0604030504040204" pitchFamily="50" charset="-128"/>
            </a:endParaRPr>
          </a:p>
          <a:p>
            <a:pPr defTabSz="914377" fontAlgn="base">
              <a:lnSpc>
                <a:spcPct val="100000"/>
              </a:lnSpc>
              <a:spcBef>
                <a:spcPct val="20000"/>
              </a:spcBef>
              <a:spcAft>
                <a:spcPct val="0"/>
              </a:spcAft>
              <a:buNone/>
              <a:defRPr/>
            </a:pPr>
            <a:r>
              <a:rPr lang="ja-JP" altLang="en-US" sz="800" b="1" dirty="0">
                <a:solidFill>
                  <a:prstClr val="black"/>
                </a:solidFill>
                <a:latin typeface="Meiryo UI" panose="020B0604030504040204" pitchFamily="50" charset="-128"/>
                <a:ea typeface="Meiryo UI" panose="020B0604030504040204" pitchFamily="50" charset="-128"/>
              </a:rPr>
              <a:t>日常生活に取り入れることができる実践的なリーフレット</a:t>
            </a:r>
            <a:endParaRPr lang="en-US" altLang="ja-JP" sz="800" b="1" dirty="0">
              <a:solidFill>
                <a:prstClr val="black"/>
              </a:solidFill>
              <a:latin typeface="Meiryo UI" panose="020B0604030504040204" pitchFamily="50" charset="-128"/>
              <a:ea typeface="Meiryo UI" panose="020B0604030504040204" pitchFamily="50" charset="-128"/>
            </a:endParaRPr>
          </a:p>
          <a:p>
            <a:pPr defTabSz="914377" fontAlgn="base">
              <a:lnSpc>
                <a:spcPct val="100000"/>
              </a:lnSpc>
              <a:spcBef>
                <a:spcPct val="20000"/>
              </a:spcBef>
              <a:spcAft>
                <a:spcPct val="0"/>
              </a:spcAft>
              <a:buNone/>
              <a:defRPr/>
            </a:pPr>
            <a:endParaRPr lang="en-US" altLang="ja-JP" sz="800" b="1" dirty="0">
              <a:solidFill>
                <a:prstClr val="black"/>
              </a:solidFill>
              <a:latin typeface="Meiryo UI" panose="020B0604030504040204" pitchFamily="50" charset="-128"/>
              <a:ea typeface="Meiryo UI" panose="020B0604030504040204" pitchFamily="50" charset="-128"/>
            </a:endParaRPr>
          </a:p>
          <a:p>
            <a:pPr defTabSz="914377" fontAlgn="base">
              <a:lnSpc>
                <a:spcPct val="100000"/>
              </a:lnSpc>
              <a:spcBef>
                <a:spcPct val="20000"/>
              </a:spcBef>
              <a:spcAft>
                <a:spcPct val="0"/>
              </a:spcAft>
              <a:buNone/>
              <a:defRPr/>
            </a:pPr>
            <a:endParaRPr lang="en-US" altLang="ja-JP" sz="800" b="1" dirty="0">
              <a:solidFill>
                <a:prstClr val="black"/>
              </a:solidFill>
              <a:latin typeface="Meiryo UI" panose="020B0604030504040204" pitchFamily="50" charset="-128"/>
              <a:ea typeface="Meiryo UI" panose="020B0604030504040204" pitchFamily="50" charset="-128"/>
            </a:endParaRPr>
          </a:p>
        </p:txBody>
      </p:sp>
      <p:cxnSp>
        <p:nvCxnSpPr>
          <p:cNvPr id="14" name="コネクタ: カギ線 13">
            <a:extLst>
              <a:ext uri="{FF2B5EF4-FFF2-40B4-BE49-F238E27FC236}">
                <a16:creationId xmlns:a16="http://schemas.microsoft.com/office/drawing/2014/main" id="{FE957922-E9E1-425D-BF30-7B3C8F415E3D}"/>
              </a:ext>
            </a:extLst>
          </p:cNvPr>
          <p:cNvCxnSpPr>
            <a:cxnSpLocks/>
            <a:stCxn id="4" idx="2"/>
            <a:endCxn id="15" idx="0"/>
          </p:cNvCxnSpPr>
          <p:nvPr/>
        </p:nvCxnSpPr>
        <p:spPr>
          <a:xfrm rot="16200000" flipH="1">
            <a:off x="5506050" y="632242"/>
            <a:ext cx="474267" cy="2342367"/>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2834AD66-AE2E-44F5-979E-983B6ADAFF96}"/>
              </a:ext>
            </a:extLst>
          </p:cNvPr>
          <p:cNvSpPr/>
          <p:nvPr/>
        </p:nvSpPr>
        <p:spPr>
          <a:xfrm>
            <a:off x="4734839" y="2040560"/>
            <a:ext cx="4359056" cy="476733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extLst>
              <a:ext uri="{FF2B5EF4-FFF2-40B4-BE49-F238E27FC236}">
                <a16:creationId xmlns:a16="http://schemas.microsoft.com/office/drawing/2014/main" id="{2989DBAD-7B61-4E4E-B1E8-F32E05C51C61}"/>
              </a:ext>
            </a:extLst>
          </p:cNvPr>
          <p:cNvSpPr/>
          <p:nvPr/>
        </p:nvSpPr>
        <p:spPr>
          <a:xfrm>
            <a:off x="50105" y="2040560"/>
            <a:ext cx="4359057" cy="476733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6" name="コネクタ: カギ線 35">
            <a:extLst>
              <a:ext uri="{FF2B5EF4-FFF2-40B4-BE49-F238E27FC236}">
                <a16:creationId xmlns:a16="http://schemas.microsoft.com/office/drawing/2014/main" id="{46F1A86F-D0D9-4006-AF64-8C822CEDD7FC}"/>
              </a:ext>
            </a:extLst>
          </p:cNvPr>
          <p:cNvCxnSpPr>
            <a:cxnSpLocks/>
            <a:stCxn id="4" idx="2"/>
            <a:endCxn id="20" idx="0"/>
          </p:cNvCxnSpPr>
          <p:nvPr/>
        </p:nvCxnSpPr>
        <p:spPr>
          <a:xfrm rot="5400000">
            <a:off x="3163684" y="632243"/>
            <a:ext cx="474267" cy="2342366"/>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1" name="楕円 40">
            <a:extLst>
              <a:ext uri="{FF2B5EF4-FFF2-40B4-BE49-F238E27FC236}">
                <a16:creationId xmlns:a16="http://schemas.microsoft.com/office/drawing/2014/main" id="{1D8282E5-581B-4C58-BF2F-69E1CA949BF0}"/>
              </a:ext>
            </a:extLst>
          </p:cNvPr>
          <p:cNvSpPr/>
          <p:nvPr/>
        </p:nvSpPr>
        <p:spPr>
          <a:xfrm>
            <a:off x="3407079" y="113604"/>
            <a:ext cx="5686816" cy="77661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すぐに利用できる　③</a:t>
            </a:r>
          </a:p>
        </p:txBody>
      </p:sp>
      <p:sp>
        <p:nvSpPr>
          <p:cNvPr id="2" name="四角形: 角を丸くする 1">
            <a:extLst>
              <a:ext uri="{FF2B5EF4-FFF2-40B4-BE49-F238E27FC236}">
                <a16:creationId xmlns:a16="http://schemas.microsoft.com/office/drawing/2014/main" id="{3D164A16-F9B6-4678-A170-044A0EDA9F3A}"/>
              </a:ext>
            </a:extLst>
          </p:cNvPr>
          <p:cNvSpPr/>
          <p:nvPr/>
        </p:nvSpPr>
        <p:spPr>
          <a:xfrm rot="10800000" flipV="1">
            <a:off x="104938" y="2103781"/>
            <a:ext cx="3031300" cy="28262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t>おいしく、楽しく</a:t>
            </a:r>
            <a:r>
              <a:rPr kumimoji="1" lang="en-US" altLang="ja-JP" sz="900" dirty="0"/>
              <a:t>!!</a:t>
            </a:r>
            <a:r>
              <a:rPr kumimoji="1" lang="ja-JP" altLang="en-US" sz="900" dirty="0"/>
              <a:t>糖尿病食事療法の </a:t>
            </a:r>
            <a:r>
              <a:rPr kumimoji="1" lang="ja-JP" altLang="en-US" sz="1200" dirty="0"/>
              <a:t>あいうえお</a:t>
            </a:r>
          </a:p>
        </p:txBody>
      </p:sp>
      <p:sp>
        <p:nvSpPr>
          <p:cNvPr id="27" name="正方形/長方形 26">
            <a:extLst>
              <a:ext uri="{FF2B5EF4-FFF2-40B4-BE49-F238E27FC236}">
                <a16:creationId xmlns:a16="http://schemas.microsoft.com/office/drawing/2014/main" id="{F217FA43-434D-4275-82CA-479E442C61E5}"/>
              </a:ext>
            </a:extLst>
          </p:cNvPr>
          <p:cNvSpPr/>
          <p:nvPr/>
        </p:nvSpPr>
        <p:spPr>
          <a:xfrm>
            <a:off x="165409" y="4416026"/>
            <a:ext cx="3081412" cy="47426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6650"/>
            <a:r>
              <a:rPr lang="ja-JP" altLang="en-US" sz="1200" dirty="0">
                <a:solidFill>
                  <a:prstClr val="white"/>
                </a:solidFill>
                <a:latin typeface="HGPｺﾞｼｯｸE" panose="020B0900000000000000" pitchFamily="50" charset="-128"/>
                <a:ea typeface="HGPｺﾞｼｯｸE" panose="020B0900000000000000" pitchFamily="50" charset="-128"/>
              </a:rPr>
              <a:t>　　　　　　　食後の血糖値を</a:t>
            </a:r>
            <a:br>
              <a:rPr lang="en-US" altLang="ja-JP" sz="1200" dirty="0">
                <a:solidFill>
                  <a:prstClr val="white"/>
                </a:solidFill>
                <a:latin typeface="HGPｺﾞｼｯｸE" panose="020B0900000000000000" pitchFamily="50" charset="-128"/>
                <a:ea typeface="HGPｺﾞｼｯｸE" panose="020B0900000000000000" pitchFamily="50" charset="-128"/>
              </a:rPr>
            </a:br>
            <a:r>
              <a:rPr lang="ja-JP" altLang="en-US" sz="1200" dirty="0">
                <a:solidFill>
                  <a:prstClr val="white"/>
                </a:solidFill>
                <a:latin typeface="HGPｺﾞｼｯｸE" panose="020B0900000000000000" pitchFamily="50" charset="-128"/>
                <a:ea typeface="HGPｺﾞｼｯｸE" panose="020B0900000000000000" pitchFamily="50" charset="-128"/>
              </a:rPr>
              <a:t>　　　　　　　ゆるやかにするには　　　　　　　</a:t>
            </a:r>
          </a:p>
        </p:txBody>
      </p:sp>
      <p:pic>
        <p:nvPicPr>
          <p:cNvPr id="8" name="図 7">
            <a:extLst>
              <a:ext uri="{FF2B5EF4-FFF2-40B4-BE49-F238E27FC236}">
                <a16:creationId xmlns:a16="http://schemas.microsoft.com/office/drawing/2014/main" id="{D1E962AA-0D5E-48BC-8A33-C6745259080C}"/>
              </a:ext>
            </a:extLst>
          </p:cNvPr>
          <p:cNvPicPr>
            <a:picLocks noChangeAspect="1"/>
          </p:cNvPicPr>
          <p:nvPr/>
        </p:nvPicPr>
        <p:blipFill>
          <a:blip r:embed="rId5"/>
          <a:stretch>
            <a:fillRect/>
          </a:stretch>
        </p:blipFill>
        <p:spPr>
          <a:xfrm>
            <a:off x="2408050" y="5212080"/>
            <a:ext cx="1945630" cy="1299331"/>
          </a:xfrm>
          <a:prstGeom prst="rect">
            <a:avLst/>
          </a:prstGeom>
        </p:spPr>
      </p:pic>
      <p:sp>
        <p:nvSpPr>
          <p:cNvPr id="34" name="Text Box 26">
            <a:extLst>
              <a:ext uri="{FF2B5EF4-FFF2-40B4-BE49-F238E27FC236}">
                <a16:creationId xmlns:a16="http://schemas.microsoft.com/office/drawing/2014/main" id="{0EAD8BA8-37AC-4B52-8A81-9216FEAB7DD3}"/>
              </a:ext>
            </a:extLst>
          </p:cNvPr>
          <p:cNvSpPr txBox="1">
            <a:spLocks noChangeArrowheads="1"/>
          </p:cNvSpPr>
          <p:nvPr/>
        </p:nvSpPr>
        <p:spPr bwMode="auto">
          <a:xfrm>
            <a:off x="6163593" y="2457746"/>
            <a:ext cx="2901381" cy="197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defTabSz="914377" fontAlgn="base">
              <a:lnSpc>
                <a:spcPct val="100000"/>
              </a:lnSpc>
              <a:spcBef>
                <a:spcPct val="50000"/>
              </a:spcBef>
              <a:spcAft>
                <a:spcPct val="0"/>
              </a:spcAft>
              <a:buNone/>
              <a:defRPr/>
            </a:pPr>
            <a:r>
              <a:rPr lang="ja-JP" altLang="en-US" sz="800" b="1" u="sng" dirty="0">
                <a:solidFill>
                  <a:prstClr val="black"/>
                </a:solidFill>
                <a:latin typeface="メイリオ" panose="020B0604030504040204" pitchFamily="50" charset="-128"/>
                <a:ea typeface="メイリオ" panose="020B0604030504040204" pitchFamily="50" charset="-128"/>
              </a:rPr>
              <a:t>発行</a:t>
            </a:r>
            <a:r>
              <a:rPr lang="ja-JP" altLang="en-US" sz="800" b="1" dirty="0">
                <a:solidFill>
                  <a:prstClr val="black"/>
                </a:solidFill>
                <a:latin typeface="メイリオ" panose="020B0604030504040204" pitchFamily="50" charset="-128"/>
                <a:ea typeface="メイリオ" panose="020B0604030504040204" pitchFamily="50" charset="-128"/>
              </a:rPr>
              <a:t>：公益社団法人日本糖尿病協会</a:t>
            </a:r>
            <a:endParaRPr lang="en-US" altLang="ja-JP" sz="800" b="1" dirty="0">
              <a:solidFill>
                <a:prstClr val="black"/>
              </a:solidFill>
              <a:latin typeface="メイリオ" panose="020B0604030504040204" pitchFamily="50" charset="-128"/>
              <a:ea typeface="メイリオ" panose="020B0604030504040204" pitchFamily="50" charset="-128"/>
            </a:endParaRPr>
          </a:p>
          <a:p>
            <a:pPr defTabSz="914377" fontAlgn="base">
              <a:lnSpc>
                <a:spcPct val="100000"/>
              </a:lnSpc>
              <a:spcBef>
                <a:spcPct val="50000"/>
              </a:spcBef>
              <a:spcAft>
                <a:spcPct val="0"/>
              </a:spcAft>
              <a:buNone/>
              <a:defRPr/>
            </a:pPr>
            <a:r>
              <a:rPr lang="ja-JP" altLang="en-US" sz="800" b="1" u="sng" dirty="0">
                <a:solidFill>
                  <a:prstClr val="black"/>
                </a:solidFill>
                <a:latin typeface="メイリオ" panose="020B0604030504040204" pitchFamily="50" charset="-128"/>
                <a:ea typeface="メイリオ" panose="020B0604030504040204" pitchFamily="50" charset="-128"/>
              </a:rPr>
              <a:t>考案</a:t>
            </a:r>
            <a:r>
              <a:rPr lang="ja-JP" altLang="en-US" sz="800" b="1" dirty="0">
                <a:solidFill>
                  <a:prstClr val="black"/>
                </a:solidFill>
                <a:latin typeface="メイリオ" panose="020B0604030504040204" pitchFamily="50" charset="-128"/>
                <a:ea typeface="メイリオ" panose="020B0604030504040204" pitchFamily="50" charset="-128"/>
              </a:rPr>
              <a:t>：清野　裕　　　（関西電力病院）</a:t>
            </a:r>
            <a:endParaRPr lang="en-US" altLang="ja-JP" sz="800" b="1" dirty="0">
              <a:solidFill>
                <a:prstClr val="black"/>
              </a:solidFill>
              <a:latin typeface="メイリオ" panose="020B0604030504040204" pitchFamily="50" charset="-128"/>
              <a:ea typeface="メイリオ" panose="020B0604030504040204" pitchFamily="50" charset="-128"/>
            </a:endParaRPr>
          </a:p>
          <a:p>
            <a:pPr defTabSz="914377" fontAlgn="base">
              <a:lnSpc>
                <a:spcPct val="100000"/>
              </a:lnSpc>
              <a:spcBef>
                <a:spcPct val="50000"/>
              </a:spcBef>
              <a:spcAft>
                <a:spcPct val="0"/>
              </a:spcAft>
              <a:buNone/>
              <a:defRPr/>
            </a:pPr>
            <a:r>
              <a:rPr lang="ja-JP" altLang="en-US" sz="800" b="1" dirty="0">
                <a:solidFill>
                  <a:prstClr val="black"/>
                </a:solidFill>
                <a:latin typeface="メイリオ" panose="020B0604030504040204" pitchFamily="50" charset="-128"/>
                <a:ea typeface="メイリオ" panose="020B0604030504040204" pitchFamily="50" charset="-128"/>
              </a:rPr>
              <a:t>　　　木村　美枝子　（京都府糖尿病協会）</a:t>
            </a:r>
            <a:endParaRPr lang="en-US" altLang="ja-JP" sz="800" b="1" dirty="0">
              <a:solidFill>
                <a:prstClr val="black"/>
              </a:solidFill>
              <a:latin typeface="メイリオ" panose="020B0604030504040204" pitchFamily="50" charset="-128"/>
              <a:ea typeface="メイリオ" panose="020B0604030504040204" pitchFamily="50" charset="-128"/>
            </a:endParaRPr>
          </a:p>
          <a:p>
            <a:pPr defTabSz="914377" fontAlgn="base">
              <a:lnSpc>
                <a:spcPct val="100000"/>
              </a:lnSpc>
              <a:spcBef>
                <a:spcPct val="50000"/>
              </a:spcBef>
              <a:spcAft>
                <a:spcPct val="0"/>
              </a:spcAft>
              <a:buNone/>
              <a:defRPr/>
            </a:pPr>
            <a:r>
              <a:rPr lang="ja-JP" altLang="en-US" sz="800" b="1" u="sng" dirty="0">
                <a:solidFill>
                  <a:prstClr val="black"/>
                </a:solidFill>
                <a:latin typeface="メイリオ" panose="020B0604030504040204" pitchFamily="50" charset="-128"/>
                <a:ea typeface="メイリオ" panose="020B0604030504040204" pitchFamily="50" charset="-128"/>
              </a:rPr>
              <a:t>監修</a:t>
            </a:r>
            <a:r>
              <a:rPr lang="ja-JP" altLang="en-US" sz="800" b="1" dirty="0">
                <a:solidFill>
                  <a:prstClr val="black"/>
                </a:solidFill>
                <a:latin typeface="メイリオ" panose="020B0604030504040204" pitchFamily="50" charset="-128"/>
                <a:ea typeface="メイリオ" panose="020B0604030504040204" pitchFamily="50" charset="-128"/>
              </a:rPr>
              <a:t>：公益社団法人日本糖尿病協会企画啓発委員会</a:t>
            </a:r>
            <a:endParaRPr lang="en-US" altLang="ja-JP" sz="800" b="1" dirty="0">
              <a:solidFill>
                <a:prstClr val="black"/>
              </a:solidFill>
              <a:latin typeface="メイリオ" panose="020B0604030504040204" pitchFamily="50" charset="-128"/>
              <a:ea typeface="メイリオ" panose="020B0604030504040204" pitchFamily="50" charset="-128"/>
            </a:endParaRPr>
          </a:p>
          <a:p>
            <a:pPr defTabSz="914377" fontAlgn="base">
              <a:lnSpc>
                <a:spcPct val="100000"/>
              </a:lnSpc>
              <a:spcBef>
                <a:spcPct val="50000"/>
              </a:spcBef>
              <a:spcAft>
                <a:spcPct val="0"/>
              </a:spcAft>
              <a:buNone/>
              <a:defRPr/>
            </a:pPr>
            <a:endParaRPr lang="en-US" altLang="ja-JP" sz="800" b="1" dirty="0">
              <a:solidFill>
                <a:prstClr val="black"/>
              </a:solidFill>
              <a:latin typeface="メイリオ" panose="020B0604030504040204" pitchFamily="50" charset="-128"/>
              <a:ea typeface="メイリオ" panose="020B0604030504040204" pitchFamily="50" charset="-128"/>
            </a:endParaRPr>
          </a:p>
          <a:p>
            <a:pPr defTabSz="914377" fontAlgn="base">
              <a:lnSpc>
                <a:spcPct val="100000"/>
              </a:lnSpc>
              <a:spcBef>
                <a:spcPct val="50000"/>
              </a:spcBef>
              <a:spcAft>
                <a:spcPct val="0"/>
              </a:spcAft>
              <a:buNone/>
              <a:defRPr/>
            </a:pPr>
            <a:r>
              <a:rPr lang="ja-JP" altLang="en-US" sz="800" b="1" u="sng" dirty="0">
                <a:solidFill>
                  <a:prstClr val="black"/>
                </a:solidFill>
                <a:latin typeface="メイリオ" panose="020B0604030504040204" pitchFamily="50" charset="-128"/>
                <a:ea typeface="メイリオ" panose="020B0604030504040204" pitchFamily="50" charset="-128"/>
              </a:rPr>
              <a:t>サイズ</a:t>
            </a:r>
            <a:endParaRPr lang="en-US" altLang="ja-JP" sz="800" b="1" u="sng" dirty="0">
              <a:solidFill>
                <a:prstClr val="black"/>
              </a:solidFill>
              <a:latin typeface="メイリオ" panose="020B0604030504040204" pitchFamily="50" charset="-128"/>
              <a:ea typeface="メイリオ" panose="020B0604030504040204" pitchFamily="50" charset="-128"/>
            </a:endParaRPr>
          </a:p>
          <a:p>
            <a:pPr defTabSz="914377" fontAlgn="base">
              <a:lnSpc>
                <a:spcPct val="100000"/>
              </a:lnSpc>
              <a:spcBef>
                <a:spcPct val="20000"/>
              </a:spcBef>
              <a:spcAft>
                <a:spcPct val="0"/>
              </a:spcAft>
              <a:buNone/>
              <a:defRPr/>
            </a:pPr>
            <a:r>
              <a:rPr lang="ja-JP" altLang="en-US" sz="800" b="1" dirty="0">
                <a:solidFill>
                  <a:prstClr val="black"/>
                </a:solidFill>
                <a:latin typeface="メイリオ" panose="020B0604030504040204" pitchFamily="50" charset="-128"/>
                <a:ea typeface="メイリオ" panose="020B0604030504040204" pitchFamily="50" charset="-128"/>
              </a:rPr>
              <a:t>Ａ</a:t>
            </a:r>
            <a:r>
              <a:rPr lang="en-US" altLang="ja-JP" sz="800" b="1" dirty="0">
                <a:solidFill>
                  <a:prstClr val="black"/>
                </a:solidFill>
                <a:latin typeface="メイリオ" panose="020B0604030504040204" pitchFamily="50" charset="-128"/>
                <a:ea typeface="メイリオ" panose="020B0604030504040204" pitchFamily="50" charset="-128"/>
              </a:rPr>
              <a:t>5</a:t>
            </a:r>
            <a:r>
              <a:rPr lang="ja-JP" altLang="en-US" sz="800" b="1" dirty="0">
                <a:solidFill>
                  <a:prstClr val="black"/>
                </a:solidFill>
                <a:latin typeface="メイリオ" panose="020B0604030504040204" pitchFamily="50" charset="-128"/>
                <a:ea typeface="メイリオ" panose="020B0604030504040204" pitchFamily="50" charset="-128"/>
              </a:rPr>
              <a:t>サイズ（</a:t>
            </a:r>
            <a:r>
              <a:rPr lang="en-US" altLang="ja-JP" sz="800" b="1" dirty="0">
                <a:solidFill>
                  <a:prstClr val="black"/>
                </a:solidFill>
                <a:latin typeface="メイリオ" panose="020B0604030504040204" pitchFamily="50" charset="-128"/>
                <a:ea typeface="メイリオ" panose="020B0604030504040204" pitchFamily="50" charset="-128"/>
              </a:rPr>
              <a:t>4</a:t>
            </a:r>
            <a:r>
              <a:rPr lang="ja-JP" altLang="en-US" sz="800" b="1" dirty="0">
                <a:solidFill>
                  <a:prstClr val="black"/>
                </a:solidFill>
                <a:latin typeface="メイリオ" panose="020B0604030504040204" pitchFamily="50" charset="-128"/>
                <a:ea typeface="メイリオ" panose="020B0604030504040204" pitchFamily="50" charset="-128"/>
              </a:rPr>
              <a:t>色・カラー）／全</a:t>
            </a:r>
            <a:r>
              <a:rPr lang="en-US" altLang="ja-JP" sz="800" b="1" dirty="0">
                <a:solidFill>
                  <a:prstClr val="black"/>
                </a:solidFill>
                <a:latin typeface="メイリオ" panose="020B0604030504040204" pitchFamily="50" charset="-128"/>
                <a:ea typeface="メイリオ" panose="020B0604030504040204" pitchFamily="50" charset="-128"/>
              </a:rPr>
              <a:t>30</a:t>
            </a:r>
            <a:r>
              <a:rPr lang="ja-JP" altLang="en-US" sz="800" b="1" dirty="0">
                <a:solidFill>
                  <a:prstClr val="black"/>
                </a:solidFill>
                <a:latin typeface="メイリオ" panose="020B0604030504040204" pitchFamily="50" charset="-128"/>
                <a:ea typeface="メイリオ" panose="020B0604030504040204" pitchFamily="50" charset="-128"/>
              </a:rPr>
              <a:t>ページ</a:t>
            </a:r>
            <a:endParaRPr lang="en-US" altLang="ja-JP" sz="800" b="1" dirty="0">
              <a:solidFill>
                <a:prstClr val="black"/>
              </a:solidFill>
              <a:latin typeface="メイリオ" panose="020B0604030504040204" pitchFamily="50" charset="-128"/>
              <a:ea typeface="メイリオ" panose="020B0604030504040204" pitchFamily="50" charset="-128"/>
            </a:endParaRPr>
          </a:p>
          <a:p>
            <a:pPr defTabSz="914377" fontAlgn="base">
              <a:lnSpc>
                <a:spcPct val="100000"/>
              </a:lnSpc>
              <a:spcBef>
                <a:spcPct val="20000"/>
              </a:spcBef>
              <a:spcAft>
                <a:spcPct val="0"/>
              </a:spcAft>
              <a:buNone/>
              <a:defRPr/>
            </a:pPr>
            <a:endParaRPr lang="en-US" altLang="ja-JP" sz="800" b="1" dirty="0">
              <a:solidFill>
                <a:prstClr val="black"/>
              </a:solidFill>
              <a:latin typeface="メイリオ" panose="020B0604030504040204" pitchFamily="50" charset="-128"/>
              <a:ea typeface="メイリオ" panose="020B0604030504040204" pitchFamily="50" charset="-128"/>
            </a:endParaRPr>
          </a:p>
          <a:p>
            <a:pPr defTabSz="914377" fontAlgn="base">
              <a:lnSpc>
                <a:spcPct val="100000"/>
              </a:lnSpc>
              <a:spcBef>
                <a:spcPct val="20000"/>
              </a:spcBef>
              <a:spcAft>
                <a:spcPct val="0"/>
              </a:spcAft>
              <a:buNone/>
              <a:defRPr/>
            </a:pPr>
            <a:r>
              <a:rPr lang="ja-JP" altLang="en-US" sz="800" b="1" u="sng" dirty="0">
                <a:solidFill>
                  <a:prstClr val="black"/>
                </a:solidFill>
                <a:latin typeface="メイリオ" panose="020B0604030504040204" pitchFamily="50" charset="-128"/>
                <a:ea typeface="メイリオ" panose="020B0604030504040204" pitchFamily="50" charset="-128"/>
              </a:rPr>
              <a:t>内容</a:t>
            </a:r>
            <a:endParaRPr lang="en-US" altLang="ja-JP" sz="800" b="1" u="sng" dirty="0">
              <a:solidFill>
                <a:prstClr val="black"/>
              </a:solidFill>
              <a:latin typeface="メイリオ" panose="020B0604030504040204" pitchFamily="50" charset="-128"/>
              <a:ea typeface="メイリオ" panose="020B0604030504040204" pitchFamily="50" charset="-128"/>
            </a:endParaRPr>
          </a:p>
          <a:p>
            <a:pPr defTabSz="914377" fontAlgn="base">
              <a:lnSpc>
                <a:spcPct val="100000"/>
              </a:lnSpc>
              <a:spcBef>
                <a:spcPct val="20000"/>
              </a:spcBef>
              <a:spcAft>
                <a:spcPct val="0"/>
              </a:spcAft>
              <a:buNone/>
              <a:defRPr/>
            </a:pPr>
            <a:r>
              <a:rPr lang="ja-JP" altLang="en-US" sz="800" b="1" dirty="0">
                <a:solidFill>
                  <a:prstClr val="black"/>
                </a:solidFill>
                <a:latin typeface="メイリオ" panose="020B0604030504040204" pitchFamily="50" charset="-128"/>
                <a:ea typeface="メイリオ" panose="020B0604030504040204" pitchFamily="50" charset="-128"/>
              </a:rPr>
              <a:t>糖尿病性腎症の食事の量やとり方の工夫を紹介、患者さんの腎臓を守り「幸せライフ」につながることをサポートするリーフレット</a:t>
            </a:r>
            <a:endParaRPr lang="en-US" altLang="ja-JP" sz="800" b="1" dirty="0">
              <a:solidFill>
                <a:prstClr val="black"/>
              </a:solidFill>
              <a:latin typeface="メイリオ" panose="020B0604030504040204" pitchFamily="50" charset="-128"/>
              <a:ea typeface="メイリオ" panose="020B0604030504040204" pitchFamily="50" charset="-128"/>
            </a:endParaRPr>
          </a:p>
        </p:txBody>
      </p:sp>
      <p:sp>
        <p:nvSpPr>
          <p:cNvPr id="30" name="四角形: 角を丸くする 29">
            <a:extLst>
              <a:ext uri="{FF2B5EF4-FFF2-40B4-BE49-F238E27FC236}">
                <a16:creationId xmlns:a16="http://schemas.microsoft.com/office/drawing/2014/main" id="{3C4700A7-559B-46ED-95E8-A9671B11822D}"/>
              </a:ext>
            </a:extLst>
          </p:cNvPr>
          <p:cNvSpPr/>
          <p:nvPr/>
        </p:nvSpPr>
        <p:spPr>
          <a:xfrm rot="10800000" flipV="1">
            <a:off x="4785955" y="2109390"/>
            <a:ext cx="3524668" cy="28262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t>おいしく、楽しく</a:t>
            </a:r>
            <a:r>
              <a:rPr kumimoji="1" lang="en-US" altLang="ja-JP" sz="900" dirty="0"/>
              <a:t>!!</a:t>
            </a:r>
            <a:r>
              <a:rPr kumimoji="1" lang="ja-JP" altLang="en-US" sz="900" dirty="0"/>
              <a:t>あなたの腎臓を守る 食事療法 </a:t>
            </a:r>
            <a:r>
              <a:rPr lang="ja-JP" altLang="en-US" sz="1200" dirty="0"/>
              <a:t>かきくけこ</a:t>
            </a:r>
            <a:endParaRPr kumimoji="1" lang="ja-JP" altLang="en-US" sz="1200" dirty="0"/>
          </a:p>
        </p:txBody>
      </p:sp>
      <p:pic>
        <p:nvPicPr>
          <p:cNvPr id="25" name="図 24">
            <a:extLst>
              <a:ext uri="{FF2B5EF4-FFF2-40B4-BE49-F238E27FC236}">
                <a16:creationId xmlns:a16="http://schemas.microsoft.com/office/drawing/2014/main" id="{C6988C2B-7A9C-4A29-959A-C679DE5B85E6}"/>
              </a:ext>
            </a:extLst>
          </p:cNvPr>
          <p:cNvPicPr>
            <a:picLocks noChangeAspect="1"/>
          </p:cNvPicPr>
          <p:nvPr/>
        </p:nvPicPr>
        <p:blipFill>
          <a:blip r:embed="rId6"/>
          <a:stretch>
            <a:fillRect/>
          </a:stretch>
        </p:blipFill>
        <p:spPr>
          <a:xfrm>
            <a:off x="4877083" y="5082935"/>
            <a:ext cx="2299463" cy="1661462"/>
          </a:xfrm>
          <a:prstGeom prst="rect">
            <a:avLst/>
          </a:prstGeom>
        </p:spPr>
      </p:pic>
      <p:pic>
        <p:nvPicPr>
          <p:cNvPr id="23" name="図 22">
            <a:extLst>
              <a:ext uri="{FF2B5EF4-FFF2-40B4-BE49-F238E27FC236}">
                <a16:creationId xmlns:a16="http://schemas.microsoft.com/office/drawing/2014/main" id="{BABD1788-ACEA-4EFB-81E2-344C9AE8CE35}"/>
              </a:ext>
            </a:extLst>
          </p:cNvPr>
          <p:cNvPicPr>
            <a:picLocks noChangeAspect="1"/>
          </p:cNvPicPr>
          <p:nvPr/>
        </p:nvPicPr>
        <p:blipFill>
          <a:blip r:embed="rId7"/>
          <a:stretch>
            <a:fillRect/>
          </a:stretch>
        </p:blipFill>
        <p:spPr>
          <a:xfrm>
            <a:off x="6553911" y="5113056"/>
            <a:ext cx="1219402" cy="755919"/>
          </a:xfrm>
          <a:prstGeom prst="rect">
            <a:avLst/>
          </a:prstGeom>
        </p:spPr>
      </p:pic>
      <p:sp>
        <p:nvSpPr>
          <p:cNvPr id="40" name="正方形/長方形 39">
            <a:extLst>
              <a:ext uri="{FF2B5EF4-FFF2-40B4-BE49-F238E27FC236}">
                <a16:creationId xmlns:a16="http://schemas.microsoft.com/office/drawing/2014/main" id="{5A829ECA-3C98-4F99-9437-21A1718EBA00}"/>
              </a:ext>
            </a:extLst>
          </p:cNvPr>
          <p:cNvSpPr/>
          <p:nvPr/>
        </p:nvSpPr>
        <p:spPr>
          <a:xfrm>
            <a:off x="4849615" y="4421949"/>
            <a:ext cx="3081412" cy="47426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6650"/>
            <a:r>
              <a:rPr lang="ja-JP" altLang="en-US" sz="1200" dirty="0">
                <a:solidFill>
                  <a:prstClr val="white"/>
                </a:solidFill>
                <a:latin typeface="HGPｺﾞｼｯｸE" panose="020B0900000000000000" pitchFamily="50" charset="-128"/>
                <a:ea typeface="HGPｺﾞｼｯｸE" panose="020B0900000000000000" pitchFamily="50" charset="-128"/>
              </a:rPr>
              <a:t>あなたの腎臓を守るために、まず</a:t>
            </a:r>
            <a:endParaRPr lang="en-US" altLang="ja-JP" sz="1200" dirty="0">
              <a:solidFill>
                <a:prstClr val="white"/>
              </a:solidFill>
              <a:latin typeface="HGPｺﾞｼｯｸE" panose="020B0900000000000000" pitchFamily="50" charset="-128"/>
              <a:ea typeface="HGPｺﾞｼｯｸE" panose="020B0900000000000000" pitchFamily="50" charset="-128"/>
            </a:endParaRPr>
          </a:p>
          <a:p>
            <a:pPr algn="ctr" defTabSz="1216650"/>
            <a:r>
              <a:rPr lang="ja-JP" altLang="en-US" sz="1200" dirty="0">
                <a:solidFill>
                  <a:prstClr val="white"/>
                </a:solidFill>
                <a:latin typeface="HGPｺﾞｼｯｸE" panose="020B0900000000000000" pitchFamily="50" charset="-128"/>
                <a:ea typeface="HGPｺﾞｼｯｸE" panose="020B0900000000000000" pitchFamily="50" charset="-128"/>
              </a:rPr>
              <a:t>自分の腎臓の状態を知りましょう</a:t>
            </a:r>
          </a:p>
        </p:txBody>
      </p:sp>
      <p:sp>
        <p:nvSpPr>
          <p:cNvPr id="26" name="四角形: 角を丸くする 25">
            <a:extLst>
              <a:ext uri="{FF2B5EF4-FFF2-40B4-BE49-F238E27FC236}">
                <a16:creationId xmlns:a16="http://schemas.microsoft.com/office/drawing/2014/main" id="{0A3229DB-7067-4997-A970-C8E3B2B86551}"/>
              </a:ext>
            </a:extLst>
          </p:cNvPr>
          <p:cNvSpPr/>
          <p:nvPr/>
        </p:nvSpPr>
        <p:spPr>
          <a:xfrm>
            <a:off x="7738577" y="5344320"/>
            <a:ext cx="1292917" cy="69304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HGPｺﾞｼｯｸE" panose="020B0900000000000000" pitchFamily="50" charset="-128"/>
                <a:ea typeface="HGPｺﾞｼｯｸE" panose="020B0900000000000000" pitchFamily="50" charset="-128"/>
              </a:rPr>
              <a:t>腎症の病期に応じて継続的な食事療法を行うことが、透析予防につながります</a:t>
            </a:r>
          </a:p>
        </p:txBody>
      </p:sp>
      <p:grpSp>
        <p:nvGrpSpPr>
          <p:cNvPr id="31" name="グループ化 30">
            <a:extLst>
              <a:ext uri="{FF2B5EF4-FFF2-40B4-BE49-F238E27FC236}">
                <a16:creationId xmlns:a16="http://schemas.microsoft.com/office/drawing/2014/main" id="{08E8C020-3BB7-4B30-B275-73402B38F753}"/>
              </a:ext>
            </a:extLst>
          </p:cNvPr>
          <p:cNvGrpSpPr/>
          <p:nvPr/>
        </p:nvGrpSpPr>
        <p:grpSpPr>
          <a:xfrm>
            <a:off x="4877083" y="4947237"/>
            <a:ext cx="3167321" cy="172751"/>
            <a:chOff x="4877084" y="5029452"/>
            <a:chExt cx="3919675" cy="213786"/>
          </a:xfrm>
        </p:grpSpPr>
        <p:pic>
          <p:nvPicPr>
            <p:cNvPr id="17" name="図 16">
              <a:extLst>
                <a:ext uri="{FF2B5EF4-FFF2-40B4-BE49-F238E27FC236}">
                  <a16:creationId xmlns:a16="http://schemas.microsoft.com/office/drawing/2014/main" id="{587C943B-22C7-43D5-8ACF-77FFCAE3F63F}"/>
                </a:ext>
              </a:extLst>
            </p:cNvPr>
            <p:cNvPicPr>
              <a:picLocks noChangeAspect="1"/>
            </p:cNvPicPr>
            <p:nvPr/>
          </p:nvPicPr>
          <p:blipFill>
            <a:blip r:embed="rId8"/>
            <a:stretch>
              <a:fillRect/>
            </a:stretch>
          </p:blipFill>
          <p:spPr>
            <a:xfrm>
              <a:off x="4877084" y="5029452"/>
              <a:ext cx="2442633" cy="205208"/>
            </a:xfrm>
            <a:prstGeom prst="rect">
              <a:avLst/>
            </a:prstGeom>
          </p:spPr>
        </p:pic>
        <p:pic>
          <p:nvPicPr>
            <p:cNvPr id="19" name="図 18">
              <a:extLst>
                <a:ext uri="{FF2B5EF4-FFF2-40B4-BE49-F238E27FC236}">
                  <a16:creationId xmlns:a16="http://schemas.microsoft.com/office/drawing/2014/main" id="{B9C0944E-D084-42E9-8408-1F046D48944C}"/>
                </a:ext>
              </a:extLst>
            </p:cNvPr>
            <p:cNvPicPr>
              <a:picLocks noChangeAspect="1"/>
            </p:cNvPicPr>
            <p:nvPr/>
          </p:nvPicPr>
          <p:blipFill>
            <a:blip r:embed="rId9"/>
            <a:stretch>
              <a:fillRect/>
            </a:stretch>
          </p:blipFill>
          <p:spPr>
            <a:xfrm>
              <a:off x="7214152" y="5040024"/>
              <a:ext cx="1582607" cy="203214"/>
            </a:xfrm>
            <a:prstGeom prst="rect">
              <a:avLst/>
            </a:prstGeom>
          </p:spPr>
        </p:pic>
      </p:grpSp>
      <p:pic>
        <p:nvPicPr>
          <p:cNvPr id="33" name="図 32">
            <a:extLst>
              <a:ext uri="{FF2B5EF4-FFF2-40B4-BE49-F238E27FC236}">
                <a16:creationId xmlns:a16="http://schemas.microsoft.com/office/drawing/2014/main" id="{97C77AA3-1EBA-40A8-B402-9234BCD7E8B5}"/>
              </a:ext>
            </a:extLst>
          </p:cNvPr>
          <p:cNvPicPr>
            <a:picLocks noChangeAspect="1"/>
          </p:cNvPicPr>
          <p:nvPr/>
        </p:nvPicPr>
        <p:blipFill>
          <a:blip r:embed="rId10"/>
          <a:stretch>
            <a:fillRect/>
          </a:stretch>
        </p:blipFill>
        <p:spPr>
          <a:xfrm>
            <a:off x="4882460" y="2518326"/>
            <a:ext cx="1199714" cy="1713581"/>
          </a:xfrm>
          <a:prstGeom prst="rect">
            <a:avLst/>
          </a:prstGeom>
          <a:ln>
            <a:solidFill>
              <a:schemeClr val="tx1"/>
            </a:solidFill>
          </a:ln>
        </p:spPr>
      </p:pic>
      <p:grpSp>
        <p:nvGrpSpPr>
          <p:cNvPr id="32" name="グループ化 31">
            <a:extLst>
              <a:ext uri="{FF2B5EF4-FFF2-40B4-BE49-F238E27FC236}">
                <a16:creationId xmlns:a16="http://schemas.microsoft.com/office/drawing/2014/main" id="{EDC5FD2F-F486-4016-9DDA-B15F7D5C33C2}"/>
              </a:ext>
            </a:extLst>
          </p:cNvPr>
          <p:cNvGrpSpPr/>
          <p:nvPr/>
        </p:nvGrpSpPr>
        <p:grpSpPr>
          <a:xfrm>
            <a:off x="104937" y="6320371"/>
            <a:ext cx="2510219" cy="484104"/>
            <a:chOff x="1938322" y="6307792"/>
            <a:chExt cx="2510219" cy="484104"/>
          </a:xfrm>
        </p:grpSpPr>
        <p:grpSp>
          <p:nvGrpSpPr>
            <p:cNvPr id="35" name="グループ化 34">
              <a:extLst>
                <a:ext uri="{FF2B5EF4-FFF2-40B4-BE49-F238E27FC236}">
                  <a16:creationId xmlns:a16="http://schemas.microsoft.com/office/drawing/2014/main" id="{7C265257-DA25-4A7A-8127-06A054E0DD99}"/>
                </a:ext>
              </a:extLst>
            </p:cNvPr>
            <p:cNvGrpSpPr/>
            <p:nvPr/>
          </p:nvGrpSpPr>
          <p:grpSpPr>
            <a:xfrm>
              <a:off x="1938322" y="6307792"/>
              <a:ext cx="2510219" cy="484104"/>
              <a:chOff x="6675836" y="6167577"/>
              <a:chExt cx="2510219" cy="484104"/>
            </a:xfrm>
          </p:grpSpPr>
          <p:sp>
            <p:nvSpPr>
              <p:cNvPr id="38" name="テキスト ボックス 37">
                <a:extLst>
                  <a:ext uri="{FF2B5EF4-FFF2-40B4-BE49-F238E27FC236}">
                    <a16:creationId xmlns:a16="http://schemas.microsoft.com/office/drawing/2014/main" id="{D1A2A523-72B0-4076-BFEA-FCAAA26041A9}"/>
                  </a:ext>
                </a:extLst>
              </p:cNvPr>
              <p:cNvSpPr txBox="1"/>
              <p:nvPr/>
            </p:nvSpPr>
            <p:spPr>
              <a:xfrm>
                <a:off x="7462506" y="6251571"/>
                <a:ext cx="1723549" cy="400110"/>
              </a:xfrm>
              <a:prstGeom prst="rect">
                <a:avLst/>
              </a:prstGeom>
              <a:noFill/>
            </p:spPr>
            <p:txBody>
              <a:bodyPr wrap="none" rtlCol="0">
                <a:spAutoFit/>
              </a:bodyPr>
              <a:lstStyle/>
              <a:p>
                <a:r>
                  <a:rPr kumimoji="1" lang="ja-JP" altLang="en-US" sz="1000" dirty="0">
                    <a:latin typeface="メイリオ" pitchFamily="50" charset="-128"/>
                    <a:ea typeface="メイリオ" pitchFamily="50" charset="-128"/>
                    <a:cs typeface="メイリオ" pitchFamily="50" charset="-128"/>
                  </a:rPr>
                  <a:t>入手方法は日糖協事務局</a:t>
                </a:r>
                <a:endParaRPr kumimoji="1" lang="en-US" altLang="ja-JP" sz="1000" dirty="0">
                  <a:latin typeface="メイリオ" pitchFamily="50" charset="-128"/>
                  <a:ea typeface="メイリオ" pitchFamily="50" charset="-128"/>
                  <a:cs typeface="メイリオ" pitchFamily="50" charset="-128"/>
                </a:endParaRPr>
              </a:p>
              <a:p>
                <a:r>
                  <a:rPr kumimoji="1" lang="ja-JP" altLang="en-US" sz="1000" dirty="0">
                    <a:latin typeface="メイリオ" pitchFamily="50" charset="-128"/>
                    <a:ea typeface="メイリオ" pitchFamily="50" charset="-128"/>
                    <a:cs typeface="メイリオ" pitchFamily="50" charset="-128"/>
                  </a:rPr>
                  <a:t>までお問い合わせください</a:t>
                </a:r>
                <a:endParaRPr kumimoji="1" lang="en-US" altLang="ja-JP" sz="1000" dirty="0">
                  <a:latin typeface="メイリオ" pitchFamily="50" charset="-128"/>
                  <a:ea typeface="メイリオ" pitchFamily="50" charset="-128"/>
                  <a:cs typeface="メイリオ" pitchFamily="50" charset="-128"/>
                </a:endParaRPr>
              </a:p>
            </p:txBody>
          </p:sp>
          <p:pic>
            <p:nvPicPr>
              <p:cNvPr id="39" name="図 38">
                <a:extLst>
                  <a:ext uri="{FF2B5EF4-FFF2-40B4-BE49-F238E27FC236}">
                    <a16:creationId xmlns:a16="http://schemas.microsoft.com/office/drawing/2014/main" id="{65BD29EA-340C-4AB2-AE26-C5987726B892}"/>
                  </a:ext>
                </a:extLst>
              </p:cNvPr>
              <p:cNvPicPr>
                <a:picLocks noChangeAspect="1"/>
              </p:cNvPicPr>
              <p:nvPr/>
            </p:nvPicPr>
            <p:blipFill>
              <a:blip r:embed="rId11"/>
              <a:stretch>
                <a:fillRect/>
              </a:stretch>
            </p:blipFill>
            <p:spPr>
              <a:xfrm>
                <a:off x="6675836" y="6167577"/>
                <a:ext cx="511342" cy="458216"/>
              </a:xfrm>
              <a:prstGeom prst="rect">
                <a:avLst/>
              </a:prstGeom>
            </p:spPr>
          </p:pic>
        </p:grpSp>
        <p:sp>
          <p:nvSpPr>
            <p:cNvPr id="37" name="四角形: 角を丸くする 36">
              <a:extLst>
                <a:ext uri="{FF2B5EF4-FFF2-40B4-BE49-F238E27FC236}">
                  <a16:creationId xmlns:a16="http://schemas.microsoft.com/office/drawing/2014/main" id="{3DC14034-D099-4CE4-9D8A-EC8681AFB50E}"/>
                </a:ext>
              </a:extLst>
            </p:cNvPr>
            <p:cNvSpPr/>
            <p:nvPr/>
          </p:nvSpPr>
          <p:spPr>
            <a:xfrm>
              <a:off x="2186409" y="6532124"/>
              <a:ext cx="588932" cy="20706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latin typeface="Bahnschrift SemiBold Condensed" panose="020B0502040204020203" pitchFamily="34" charset="0"/>
                </a:rPr>
                <a:t>Contact</a:t>
              </a:r>
              <a:endParaRPr kumimoji="1" lang="ja-JP" altLang="en-US" sz="1200" b="1" dirty="0">
                <a:latin typeface="Bahnschrift SemiBold Condensed" panose="020B0502040204020203" pitchFamily="34" charset="0"/>
              </a:endParaRPr>
            </a:p>
          </p:txBody>
        </p:sp>
      </p:grpSp>
      <p:grpSp>
        <p:nvGrpSpPr>
          <p:cNvPr id="42" name="グループ化 41">
            <a:extLst>
              <a:ext uri="{FF2B5EF4-FFF2-40B4-BE49-F238E27FC236}">
                <a16:creationId xmlns:a16="http://schemas.microsoft.com/office/drawing/2014/main" id="{7827CF9A-853C-4884-A683-EFDDFC2B7B21}"/>
              </a:ext>
            </a:extLst>
          </p:cNvPr>
          <p:cNvGrpSpPr/>
          <p:nvPr/>
        </p:nvGrpSpPr>
        <p:grpSpPr>
          <a:xfrm>
            <a:off x="7146742" y="6190602"/>
            <a:ext cx="1997258" cy="637992"/>
            <a:chOff x="1938322" y="6307792"/>
            <a:chExt cx="1997258" cy="637992"/>
          </a:xfrm>
        </p:grpSpPr>
        <p:grpSp>
          <p:nvGrpSpPr>
            <p:cNvPr id="43" name="グループ化 42">
              <a:extLst>
                <a:ext uri="{FF2B5EF4-FFF2-40B4-BE49-F238E27FC236}">
                  <a16:creationId xmlns:a16="http://schemas.microsoft.com/office/drawing/2014/main" id="{57E29454-D114-4FA7-85C0-A40A64433830}"/>
                </a:ext>
              </a:extLst>
            </p:cNvPr>
            <p:cNvGrpSpPr/>
            <p:nvPr/>
          </p:nvGrpSpPr>
          <p:grpSpPr>
            <a:xfrm>
              <a:off x="1938322" y="6307792"/>
              <a:ext cx="1997258" cy="637992"/>
              <a:chOff x="6675836" y="6167577"/>
              <a:chExt cx="1997258" cy="637992"/>
            </a:xfrm>
          </p:grpSpPr>
          <p:sp>
            <p:nvSpPr>
              <p:cNvPr id="45" name="テキスト ボックス 44">
                <a:extLst>
                  <a:ext uri="{FF2B5EF4-FFF2-40B4-BE49-F238E27FC236}">
                    <a16:creationId xmlns:a16="http://schemas.microsoft.com/office/drawing/2014/main" id="{ACC93585-C7E4-4CDE-8042-4A85914D9900}"/>
                  </a:ext>
                </a:extLst>
              </p:cNvPr>
              <p:cNvSpPr txBox="1"/>
              <p:nvPr/>
            </p:nvSpPr>
            <p:spPr>
              <a:xfrm>
                <a:off x="7462506" y="6251571"/>
                <a:ext cx="1210588" cy="553998"/>
              </a:xfrm>
              <a:prstGeom prst="rect">
                <a:avLst/>
              </a:prstGeom>
              <a:noFill/>
            </p:spPr>
            <p:txBody>
              <a:bodyPr wrap="none" rtlCol="0">
                <a:spAutoFit/>
              </a:bodyPr>
              <a:lstStyle/>
              <a:p>
                <a:r>
                  <a:rPr kumimoji="1" lang="ja-JP" altLang="en-US" sz="1000" dirty="0">
                    <a:latin typeface="メイリオ" pitchFamily="50" charset="-128"/>
                    <a:ea typeface="メイリオ" pitchFamily="50" charset="-128"/>
                    <a:cs typeface="メイリオ" pitchFamily="50" charset="-128"/>
                  </a:rPr>
                  <a:t>入手方法は日糖協</a:t>
                </a:r>
                <a:endParaRPr kumimoji="1" lang="en-US" altLang="ja-JP" sz="1000" dirty="0">
                  <a:latin typeface="メイリオ" pitchFamily="50" charset="-128"/>
                  <a:ea typeface="メイリオ" pitchFamily="50" charset="-128"/>
                  <a:cs typeface="メイリオ" pitchFamily="50" charset="-128"/>
                </a:endParaRPr>
              </a:p>
              <a:p>
                <a:r>
                  <a:rPr kumimoji="1" lang="ja-JP" altLang="en-US" sz="1000" dirty="0">
                    <a:latin typeface="メイリオ" pitchFamily="50" charset="-128"/>
                    <a:ea typeface="メイリオ" pitchFamily="50" charset="-128"/>
                    <a:cs typeface="メイリオ" pitchFamily="50" charset="-128"/>
                  </a:rPr>
                  <a:t>事務局までお問い</a:t>
                </a:r>
                <a:endParaRPr kumimoji="1" lang="en-US" altLang="ja-JP" sz="1000" dirty="0">
                  <a:latin typeface="メイリオ" pitchFamily="50" charset="-128"/>
                  <a:ea typeface="メイリオ" pitchFamily="50" charset="-128"/>
                  <a:cs typeface="メイリオ" pitchFamily="50" charset="-128"/>
                </a:endParaRPr>
              </a:p>
              <a:p>
                <a:r>
                  <a:rPr kumimoji="1" lang="ja-JP" altLang="en-US" sz="1000" dirty="0">
                    <a:latin typeface="メイリオ" pitchFamily="50" charset="-128"/>
                    <a:ea typeface="メイリオ" pitchFamily="50" charset="-128"/>
                    <a:cs typeface="メイリオ" pitchFamily="50" charset="-128"/>
                  </a:rPr>
                  <a:t>合わせください</a:t>
                </a:r>
                <a:endParaRPr kumimoji="1" lang="en-US" altLang="ja-JP" sz="1000" dirty="0">
                  <a:latin typeface="メイリオ" pitchFamily="50" charset="-128"/>
                  <a:ea typeface="メイリオ" pitchFamily="50" charset="-128"/>
                  <a:cs typeface="メイリオ" pitchFamily="50" charset="-128"/>
                </a:endParaRPr>
              </a:p>
            </p:txBody>
          </p:sp>
          <p:pic>
            <p:nvPicPr>
              <p:cNvPr id="46" name="図 45">
                <a:extLst>
                  <a:ext uri="{FF2B5EF4-FFF2-40B4-BE49-F238E27FC236}">
                    <a16:creationId xmlns:a16="http://schemas.microsoft.com/office/drawing/2014/main" id="{4406EE89-EC22-4A32-BD14-D3F7D1727770}"/>
                  </a:ext>
                </a:extLst>
              </p:cNvPr>
              <p:cNvPicPr>
                <a:picLocks noChangeAspect="1"/>
              </p:cNvPicPr>
              <p:nvPr/>
            </p:nvPicPr>
            <p:blipFill>
              <a:blip r:embed="rId11"/>
              <a:stretch>
                <a:fillRect/>
              </a:stretch>
            </p:blipFill>
            <p:spPr>
              <a:xfrm>
                <a:off x="6675836" y="6167577"/>
                <a:ext cx="511342" cy="458216"/>
              </a:xfrm>
              <a:prstGeom prst="rect">
                <a:avLst/>
              </a:prstGeom>
            </p:spPr>
          </p:pic>
        </p:grpSp>
        <p:sp>
          <p:nvSpPr>
            <p:cNvPr id="44" name="四角形: 角を丸くする 43">
              <a:extLst>
                <a:ext uri="{FF2B5EF4-FFF2-40B4-BE49-F238E27FC236}">
                  <a16:creationId xmlns:a16="http://schemas.microsoft.com/office/drawing/2014/main" id="{01049CC1-84D3-4153-BB38-B26CCDFF234D}"/>
                </a:ext>
              </a:extLst>
            </p:cNvPr>
            <p:cNvSpPr/>
            <p:nvPr/>
          </p:nvSpPr>
          <p:spPr>
            <a:xfrm>
              <a:off x="2186409" y="6532124"/>
              <a:ext cx="588932" cy="20706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latin typeface="Bahnschrift SemiBold Condensed" panose="020B0502040204020203" pitchFamily="34" charset="0"/>
                </a:rPr>
                <a:t>Contact</a:t>
              </a:r>
              <a:endParaRPr kumimoji="1" lang="ja-JP" altLang="en-US" sz="1200" b="1" dirty="0">
                <a:latin typeface="Bahnschrift SemiBold Condensed" panose="020B0502040204020203" pitchFamily="34" charset="0"/>
              </a:endParaRPr>
            </a:p>
          </p:txBody>
        </p:sp>
      </p:grpSp>
      <p:pic>
        <p:nvPicPr>
          <p:cNvPr id="3" name="図 2">
            <a:extLst>
              <a:ext uri="{FF2B5EF4-FFF2-40B4-BE49-F238E27FC236}">
                <a16:creationId xmlns:a16="http://schemas.microsoft.com/office/drawing/2014/main" id="{7A36CBB7-0EE1-D0A3-2179-F774D3F14B94}"/>
              </a:ext>
            </a:extLst>
          </p:cNvPr>
          <p:cNvPicPr>
            <a:picLocks noChangeAspect="1"/>
          </p:cNvPicPr>
          <p:nvPr/>
        </p:nvPicPr>
        <p:blipFill>
          <a:blip r:embed="rId12"/>
          <a:stretch>
            <a:fillRect/>
          </a:stretch>
        </p:blipFill>
        <p:spPr>
          <a:xfrm>
            <a:off x="217526" y="2515913"/>
            <a:ext cx="1184929" cy="1694472"/>
          </a:xfrm>
          <a:prstGeom prst="rect">
            <a:avLst/>
          </a:prstGeom>
          <a:ln>
            <a:solidFill>
              <a:schemeClr val="tx1"/>
            </a:solidFill>
          </a:ln>
        </p:spPr>
      </p:pic>
    </p:spTree>
    <p:extLst>
      <p:ext uri="{BB962C8B-B14F-4D97-AF65-F5344CB8AC3E}">
        <p14:creationId xmlns:p14="http://schemas.microsoft.com/office/powerpoint/2010/main" val="1311385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BC9A1C2-5E6D-46C3-9B58-F6AA84E55577}"/>
              </a:ext>
            </a:extLst>
          </p:cNvPr>
          <p:cNvPicPr>
            <a:picLocks noChangeAspect="1"/>
          </p:cNvPicPr>
          <p:nvPr/>
        </p:nvPicPr>
        <p:blipFill>
          <a:blip r:embed="rId3"/>
          <a:stretch>
            <a:fillRect/>
          </a:stretch>
        </p:blipFill>
        <p:spPr>
          <a:xfrm>
            <a:off x="0" y="0"/>
            <a:ext cx="9144000" cy="1566293"/>
          </a:xfrm>
          <a:prstGeom prst="rect">
            <a:avLst/>
          </a:prstGeom>
        </p:spPr>
      </p:pic>
      <p:sp>
        <p:nvSpPr>
          <p:cNvPr id="59" name="正方形/長方形 58">
            <a:extLst>
              <a:ext uri="{FF2B5EF4-FFF2-40B4-BE49-F238E27FC236}">
                <a16:creationId xmlns:a16="http://schemas.microsoft.com/office/drawing/2014/main" id="{88785B76-C545-4FC3-9457-E8DB7F1BBA1A}"/>
              </a:ext>
            </a:extLst>
          </p:cNvPr>
          <p:cNvSpPr/>
          <p:nvPr/>
        </p:nvSpPr>
        <p:spPr>
          <a:xfrm>
            <a:off x="3156559" y="79296"/>
            <a:ext cx="5987441" cy="860156"/>
          </a:xfrm>
          <a:prstGeom prst="rect">
            <a:avLst/>
          </a:prstGeom>
          <a:solidFill>
            <a:srgbClr val="F4F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9" name="グループ化 78">
            <a:extLst>
              <a:ext uri="{FF2B5EF4-FFF2-40B4-BE49-F238E27FC236}">
                <a16:creationId xmlns:a16="http://schemas.microsoft.com/office/drawing/2014/main" id="{63ED8A12-C586-4F9C-857D-B80EEC02A2DF}"/>
              </a:ext>
            </a:extLst>
          </p:cNvPr>
          <p:cNvGrpSpPr/>
          <p:nvPr/>
        </p:nvGrpSpPr>
        <p:grpSpPr>
          <a:xfrm>
            <a:off x="95366" y="6242425"/>
            <a:ext cx="2510219" cy="484104"/>
            <a:chOff x="109519" y="6307792"/>
            <a:chExt cx="2510219" cy="484104"/>
          </a:xfrm>
        </p:grpSpPr>
        <p:grpSp>
          <p:nvGrpSpPr>
            <p:cNvPr id="80" name="グループ化 79">
              <a:extLst>
                <a:ext uri="{FF2B5EF4-FFF2-40B4-BE49-F238E27FC236}">
                  <a16:creationId xmlns:a16="http://schemas.microsoft.com/office/drawing/2014/main" id="{ECC801CB-9D43-473B-82AD-392262407138}"/>
                </a:ext>
              </a:extLst>
            </p:cNvPr>
            <p:cNvGrpSpPr/>
            <p:nvPr/>
          </p:nvGrpSpPr>
          <p:grpSpPr>
            <a:xfrm>
              <a:off x="109519" y="6307792"/>
              <a:ext cx="2510219" cy="484104"/>
              <a:chOff x="4847033" y="6167577"/>
              <a:chExt cx="2510219" cy="484104"/>
            </a:xfrm>
          </p:grpSpPr>
          <p:sp>
            <p:nvSpPr>
              <p:cNvPr id="82" name="テキスト ボックス 81">
                <a:extLst>
                  <a:ext uri="{FF2B5EF4-FFF2-40B4-BE49-F238E27FC236}">
                    <a16:creationId xmlns:a16="http://schemas.microsoft.com/office/drawing/2014/main" id="{8E6F38BB-9097-4555-BCE4-05647C107064}"/>
                  </a:ext>
                </a:extLst>
              </p:cNvPr>
              <p:cNvSpPr txBox="1"/>
              <p:nvPr/>
            </p:nvSpPr>
            <p:spPr>
              <a:xfrm>
                <a:off x="5633703" y="6251571"/>
                <a:ext cx="1723549" cy="400110"/>
              </a:xfrm>
              <a:prstGeom prst="rect">
                <a:avLst/>
              </a:prstGeom>
              <a:noFill/>
            </p:spPr>
            <p:txBody>
              <a:bodyPr wrap="none" rtlCol="0">
                <a:spAutoFit/>
              </a:bodyPr>
              <a:lstStyle/>
              <a:p>
                <a:r>
                  <a:rPr kumimoji="1" lang="ja-JP" altLang="en-US" sz="1000" dirty="0">
                    <a:latin typeface="メイリオ" pitchFamily="50" charset="-128"/>
                    <a:ea typeface="メイリオ" pitchFamily="50" charset="-128"/>
                    <a:cs typeface="メイリオ" pitchFamily="50" charset="-128"/>
                  </a:rPr>
                  <a:t>入手方法は日糖協事務局</a:t>
                </a:r>
                <a:endParaRPr kumimoji="1" lang="en-US" altLang="ja-JP" sz="1000" dirty="0">
                  <a:latin typeface="メイリオ" pitchFamily="50" charset="-128"/>
                  <a:ea typeface="メイリオ" pitchFamily="50" charset="-128"/>
                  <a:cs typeface="メイリオ" pitchFamily="50" charset="-128"/>
                </a:endParaRPr>
              </a:p>
              <a:p>
                <a:r>
                  <a:rPr kumimoji="1" lang="ja-JP" altLang="en-US" sz="1000" dirty="0">
                    <a:latin typeface="メイリオ" pitchFamily="50" charset="-128"/>
                    <a:ea typeface="メイリオ" pitchFamily="50" charset="-128"/>
                    <a:cs typeface="メイリオ" pitchFamily="50" charset="-128"/>
                  </a:rPr>
                  <a:t>までお問い合わせください</a:t>
                </a:r>
                <a:endParaRPr kumimoji="1" lang="en-US" altLang="ja-JP" sz="1000" dirty="0">
                  <a:latin typeface="メイリオ" pitchFamily="50" charset="-128"/>
                  <a:ea typeface="メイリオ" pitchFamily="50" charset="-128"/>
                  <a:cs typeface="メイリオ" pitchFamily="50" charset="-128"/>
                </a:endParaRPr>
              </a:p>
            </p:txBody>
          </p:sp>
          <p:pic>
            <p:nvPicPr>
              <p:cNvPr id="83" name="図 82">
                <a:extLst>
                  <a:ext uri="{FF2B5EF4-FFF2-40B4-BE49-F238E27FC236}">
                    <a16:creationId xmlns:a16="http://schemas.microsoft.com/office/drawing/2014/main" id="{FAB5B88D-530A-40A5-8987-B0075C413943}"/>
                  </a:ext>
                </a:extLst>
              </p:cNvPr>
              <p:cNvPicPr>
                <a:picLocks noChangeAspect="1"/>
              </p:cNvPicPr>
              <p:nvPr/>
            </p:nvPicPr>
            <p:blipFill>
              <a:blip r:embed="rId4"/>
              <a:stretch>
                <a:fillRect/>
              </a:stretch>
            </p:blipFill>
            <p:spPr>
              <a:xfrm>
                <a:off x="4847033" y="6167577"/>
                <a:ext cx="511342" cy="458216"/>
              </a:xfrm>
              <a:prstGeom prst="rect">
                <a:avLst/>
              </a:prstGeom>
            </p:spPr>
          </p:pic>
        </p:grpSp>
        <p:sp>
          <p:nvSpPr>
            <p:cNvPr id="81" name="四角形: 角を丸くする 80">
              <a:extLst>
                <a:ext uri="{FF2B5EF4-FFF2-40B4-BE49-F238E27FC236}">
                  <a16:creationId xmlns:a16="http://schemas.microsoft.com/office/drawing/2014/main" id="{800FE34A-2321-4535-892B-353B566C598C}"/>
                </a:ext>
              </a:extLst>
            </p:cNvPr>
            <p:cNvSpPr/>
            <p:nvPr/>
          </p:nvSpPr>
          <p:spPr>
            <a:xfrm>
              <a:off x="357606" y="6532124"/>
              <a:ext cx="588932" cy="20706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latin typeface="Bahnschrift SemiBold Condensed" panose="020B0502040204020203" pitchFamily="34" charset="0"/>
                </a:rPr>
                <a:t>Contact</a:t>
              </a:r>
              <a:endParaRPr kumimoji="1" lang="ja-JP" altLang="en-US" sz="1200" b="1" dirty="0">
                <a:latin typeface="Bahnschrift SemiBold Condensed" panose="020B0502040204020203" pitchFamily="34" charset="0"/>
              </a:endParaRPr>
            </a:p>
          </p:txBody>
        </p:sp>
      </p:grpSp>
      <p:grpSp>
        <p:nvGrpSpPr>
          <p:cNvPr id="39" name="グループ化 38">
            <a:extLst>
              <a:ext uri="{FF2B5EF4-FFF2-40B4-BE49-F238E27FC236}">
                <a16:creationId xmlns:a16="http://schemas.microsoft.com/office/drawing/2014/main" id="{5F968553-D8B0-4870-B8F7-AB0145C9EFC9}"/>
              </a:ext>
            </a:extLst>
          </p:cNvPr>
          <p:cNvGrpSpPr/>
          <p:nvPr/>
        </p:nvGrpSpPr>
        <p:grpSpPr>
          <a:xfrm>
            <a:off x="154411" y="2511940"/>
            <a:ext cx="1771286" cy="893123"/>
            <a:chOff x="458348" y="2981622"/>
            <a:chExt cx="3223872" cy="1625551"/>
          </a:xfrm>
        </p:grpSpPr>
        <p:pic>
          <p:nvPicPr>
            <p:cNvPr id="60" name="図 8">
              <a:extLst>
                <a:ext uri="{FF2B5EF4-FFF2-40B4-BE49-F238E27FC236}">
                  <a16:creationId xmlns:a16="http://schemas.microsoft.com/office/drawing/2014/main" id="{1FB17543-764F-4A3D-BEEF-44CA8991599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208199">
              <a:off x="1815329" y="3464680"/>
              <a:ext cx="1866891" cy="114249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2" name="図 13">
              <a:extLst>
                <a:ext uri="{FF2B5EF4-FFF2-40B4-BE49-F238E27FC236}">
                  <a16:creationId xmlns:a16="http://schemas.microsoft.com/office/drawing/2014/main" id="{3D3E4EB5-7522-4F36-A91C-AFD508DBA46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838253">
              <a:off x="1665580" y="2983257"/>
              <a:ext cx="947233" cy="12423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5" name="図 3">
              <a:extLst>
                <a:ext uri="{FF2B5EF4-FFF2-40B4-BE49-F238E27FC236}">
                  <a16:creationId xmlns:a16="http://schemas.microsoft.com/office/drawing/2014/main" id="{431A8FE1-5955-42B9-BAD7-55CA4BE0A4D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8348" y="2981622"/>
              <a:ext cx="1176030" cy="16231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pic>
        <p:nvPicPr>
          <p:cNvPr id="11" name="図 10">
            <a:extLst>
              <a:ext uri="{FF2B5EF4-FFF2-40B4-BE49-F238E27FC236}">
                <a16:creationId xmlns:a16="http://schemas.microsoft.com/office/drawing/2014/main" id="{74C0E815-798D-45D2-8DE1-9F3D1CEC8D7D}"/>
              </a:ext>
            </a:extLst>
          </p:cNvPr>
          <p:cNvPicPr>
            <a:picLocks noChangeAspect="1"/>
          </p:cNvPicPr>
          <p:nvPr/>
        </p:nvPicPr>
        <p:blipFill>
          <a:blip r:embed="rId8"/>
          <a:stretch>
            <a:fillRect/>
          </a:stretch>
        </p:blipFill>
        <p:spPr>
          <a:xfrm>
            <a:off x="4756628" y="2065611"/>
            <a:ext cx="3209925" cy="390525"/>
          </a:xfrm>
          <a:prstGeom prst="rect">
            <a:avLst/>
          </a:prstGeom>
        </p:spPr>
      </p:pic>
      <p:cxnSp>
        <p:nvCxnSpPr>
          <p:cNvPr id="14" name="コネクタ: カギ線 13">
            <a:extLst>
              <a:ext uri="{FF2B5EF4-FFF2-40B4-BE49-F238E27FC236}">
                <a16:creationId xmlns:a16="http://schemas.microsoft.com/office/drawing/2014/main" id="{FE957922-E9E1-425D-BF30-7B3C8F415E3D}"/>
              </a:ext>
            </a:extLst>
          </p:cNvPr>
          <p:cNvCxnSpPr>
            <a:cxnSpLocks/>
            <a:stCxn id="4" idx="2"/>
            <a:endCxn id="15" idx="0"/>
          </p:cNvCxnSpPr>
          <p:nvPr/>
        </p:nvCxnSpPr>
        <p:spPr>
          <a:xfrm rot="16200000" flipH="1">
            <a:off x="5506050" y="632242"/>
            <a:ext cx="474267" cy="2342367"/>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2834AD66-AE2E-44F5-979E-983B6ADAFF96}"/>
              </a:ext>
            </a:extLst>
          </p:cNvPr>
          <p:cNvSpPr/>
          <p:nvPr/>
        </p:nvSpPr>
        <p:spPr>
          <a:xfrm>
            <a:off x="4734839" y="2040560"/>
            <a:ext cx="4359056" cy="476733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extLst>
              <a:ext uri="{FF2B5EF4-FFF2-40B4-BE49-F238E27FC236}">
                <a16:creationId xmlns:a16="http://schemas.microsoft.com/office/drawing/2014/main" id="{2989DBAD-7B61-4E4E-B1E8-F32E05C51C61}"/>
              </a:ext>
            </a:extLst>
          </p:cNvPr>
          <p:cNvSpPr/>
          <p:nvPr/>
        </p:nvSpPr>
        <p:spPr>
          <a:xfrm>
            <a:off x="50105" y="2040560"/>
            <a:ext cx="4359057" cy="476733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6" name="コネクタ: カギ線 35">
            <a:extLst>
              <a:ext uri="{FF2B5EF4-FFF2-40B4-BE49-F238E27FC236}">
                <a16:creationId xmlns:a16="http://schemas.microsoft.com/office/drawing/2014/main" id="{46F1A86F-D0D9-4006-AF64-8C822CEDD7FC}"/>
              </a:ext>
            </a:extLst>
          </p:cNvPr>
          <p:cNvCxnSpPr>
            <a:cxnSpLocks/>
            <a:stCxn id="4" idx="2"/>
            <a:endCxn id="20" idx="0"/>
          </p:cNvCxnSpPr>
          <p:nvPr/>
        </p:nvCxnSpPr>
        <p:spPr>
          <a:xfrm rot="5400000">
            <a:off x="3163684" y="632243"/>
            <a:ext cx="474267" cy="2342366"/>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Text Box 26">
            <a:extLst>
              <a:ext uri="{FF2B5EF4-FFF2-40B4-BE49-F238E27FC236}">
                <a16:creationId xmlns:a16="http://schemas.microsoft.com/office/drawing/2014/main" id="{7FE3E8A9-567B-456D-9C8A-845A1E5B917C}"/>
              </a:ext>
            </a:extLst>
          </p:cNvPr>
          <p:cNvSpPr txBox="1">
            <a:spLocks noChangeArrowheads="1"/>
          </p:cNvSpPr>
          <p:nvPr/>
        </p:nvSpPr>
        <p:spPr bwMode="auto">
          <a:xfrm>
            <a:off x="4734839" y="2456136"/>
            <a:ext cx="43488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defTabSz="914377" fontAlgn="base">
              <a:lnSpc>
                <a:spcPct val="100000"/>
              </a:lnSpc>
              <a:spcBef>
                <a:spcPct val="50000"/>
              </a:spcBef>
              <a:spcAft>
                <a:spcPct val="0"/>
              </a:spcAft>
              <a:buNone/>
              <a:defRPr/>
            </a:pPr>
            <a:r>
              <a:rPr lang="ja-JP" altLang="en-US" sz="800" b="1" dirty="0">
                <a:solidFill>
                  <a:prstClr val="black"/>
                </a:solidFill>
                <a:latin typeface="メイリオ" panose="020B0604030504040204" pitchFamily="50" charset="-128"/>
                <a:ea typeface="メイリオ" panose="020B0604030504040204" pitchFamily="50" charset="-128"/>
              </a:rPr>
              <a:t>日糖協</a:t>
            </a:r>
            <a:r>
              <a:rPr lang="en-US" altLang="ja-JP" sz="800" b="1" dirty="0">
                <a:solidFill>
                  <a:prstClr val="black"/>
                </a:solidFill>
                <a:latin typeface="メイリオ" panose="020B0604030504040204" pitchFamily="50" charset="-128"/>
                <a:ea typeface="メイリオ" panose="020B0604030504040204" pitchFamily="50" charset="-128"/>
              </a:rPr>
              <a:t>e</a:t>
            </a:r>
            <a:r>
              <a:rPr lang="ja-JP" altLang="en-US" sz="800" b="1" dirty="0">
                <a:solidFill>
                  <a:prstClr val="black"/>
                </a:solidFill>
                <a:latin typeface="メイリオ" panose="020B0604030504040204" pitchFamily="50" charset="-128"/>
                <a:ea typeface="メイリオ" panose="020B0604030504040204" pitchFamily="50" charset="-128"/>
              </a:rPr>
              <a:t>ラーニングは、患者さんへの良質な医療の提供を目指し、糖尿病診療に携わる医療</a:t>
            </a:r>
            <a:endParaRPr lang="en-US" altLang="ja-JP" sz="800" b="1" dirty="0">
              <a:solidFill>
                <a:prstClr val="black"/>
              </a:solidFill>
              <a:latin typeface="メイリオ" panose="020B0604030504040204" pitchFamily="50" charset="-128"/>
              <a:ea typeface="メイリオ" panose="020B0604030504040204" pitchFamily="50" charset="-128"/>
            </a:endParaRPr>
          </a:p>
          <a:p>
            <a:pPr defTabSz="914377" fontAlgn="base">
              <a:lnSpc>
                <a:spcPct val="100000"/>
              </a:lnSpc>
              <a:spcBef>
                <a:spcPct val="50000"/>
              </a:spcBef>
              <a:spcAft>
                <a:spcPct val="0"/>
              </a:spcAft>
              <a:buNone/>
              <a:defRPr/>
            </a:pPr>
            <a:r>
              <a:rPr lang="ja-JP" altLang="en-US" sz="800" b="1" dirty="0">
                <a:solidFill>
                  <a:prstClr val="black"/>
                </a:solidFill>
                <a:latin typeface="メイリオ" panose="020B0604030504040204" pitchFamily="50" charset="-128"/>
                <a:ea typeface="メイリオ" panose="020B0604030504040204" pitchFamily="50" charset="-128"/>
              </a:rPr>
              <a:t>者のスキルアップに活用いただくことを目的に運用しています。疾患概念、治療、併存疾患、</a:t>
            </a:r>
            <a:endParaRPr lang="en-US" altLang="ja-JP" sz="800" b="1" dirty="0">
              <a:solidFill>
                <a:prstClr val="black"/>
              </a:solidFill>
              <a:latin typeface="メイリオ" panose="020B0604030504040204" pitchFamily="50" charset="-128"/>
              <a:ea typeface="メイリオ" panose="020B0604030504040204" pitchFamily="50" charset="-128"/>
            </a:endParaRPr>
          </a:p>
          <a:p>
            <a:pPr defTabSz="914377" fontAlgn="base">
              <a:lnSpc>
                <a:spcPct val="100000"/>
              </a:lnSpc>
              <a:spcBef>
                <a:spcPct val="50000"/>
              </a:spcBef>
              <a:spcAft>
                <a:spcPct val="0"/>
              </a:spcAft>
              <a:buNone/>
              <a:defRPr/>
            </a:pPr>
            <a:r>
              <a:rPr lang="ja-JP" altLang="en-US" sz="800" b="1" dirty="0">
                <a:solidFill>
                  <a:prstClr val="black"/>
                </a:solidFill>
                <a:latin typeface="メイリオ" panose="020B0604030504040204" pitchFamily="50" charset="-128"/>
                <a:ea typeface="メイリオ" panose="020B0604030504040204" pitchFamily="50" charset="-128"/>
              </a:rPr>
              <a:t>療養指導等、糖尿病にかかる幅広い分野を効率よく学習できるコンテンツが揃っています。</a:t>
            </a:r>
          </a:p>
        </p:txBody>
      </p:sp>
      <p:grpSp>
        <p:nvGrpSpPr>
          <p:cNvPr id="33" name="グループ化 32">
            <a:extLst>
              <a:ext uri="{FF2B5EF4-FFF2-40B4-BE49-F238E27FC236}">
                <a16:creationId xmlns:a16="http://schemas.microsoft.com/office/drawing/2014/main" id="{8E5271A1-480D-46E1-A857-F7A6CC0E1949}"/>
              </a:ext>
            </a:extLst>
          </p:cNvPr>
          <p:cNvGrpSpPr/>
          <p:nvPr/>
        </p:nvGrpSpPr>
        <p:grpSpPr>
          <a:xfrm>
            <a:off x="4724679" y="3126838"/>
            <a:ext cx="4297848" cy="3118004"/>
            <a:chOff x="4724679" y="2862678"/>
            <a:chExt cx="4297848" cy="3118004"/>
          </a:xfrm>
        </p:grpSpPr>
        <p:grpSp>
          <p:nvGrpSpPr>
            <p:cNvPr id="32" name="グループ化 31">
              <a:extLst>
                <a:ext uri="{FF2B5EF4-FFF2-40B4-BE49-F238E27FC236}">
                  <a16:creationId xmlns:a16="http://schemas.microsoft.com/office/drawing/2014/main" id="{23CF4C8A-A7E5-4566-B048-813FD3ABC279}"/>
                </a:ext>
              </a:extLst>
            </p:cNvPr>
            <p:cNvGrpSpPr/>
            <p:nvPr/>
          </p:nvGrpSpPr>
          <p:grpSpPr>
            <a:xfrm>
              <a:off x="4724679" y="2862678"/>
              <a:ext cx="4297848" cy="3118004"/>
              <a:chOff x="4724679" y="2862678"/>
              <a:chExt cx="4297848" cy="3118004"/>
            </a:xfrm>
          </p:grpSpPr>
          <p:pic>
            <p:nvPicPr>
              <p:cNvPr id="10" name="図 9">
                <a:extLst>
                  <a:ext uri="{FF2B5EF4-FFF2-40B4-BE49-F238E27FC236}">
                    <a16:creationId xmlns:a16="http://schemas.microsoft.com/office/drawing/2014/main" id="{B7724447-5943-410A-8035-728EB1BB7659}"/>
                  </a:ext>
                </a:extLst>
              </p:cNvPr>
              <p:cNvPicPr>
                <a:picLocks noChangeAspect="1"/>
              </p:cNvPicPr>
              <p:nvPr/>
            </p:nvPicPr>
            <p:blipFill>
              <a:blip r:embed="rId9"/>
              <a:stretch>
                <a:fillRect/>
              </a:stretch>
            </p:blipFill>
            <p:spPr>
              <a:xfrm>
                <a:off x="4836865" y="3048766"/>
                <a:ext cx="977550" cy="1243136"/>
              </a:xfrm>
              <a:prstGeom prst="rect">
                <a:avLst/>
              </a:prstGeom>
            </p:spPr>
          </p:pic>
          <p:pic>
            <p:nvPicPr>
              <p:cNvPr id="22" name="図 21">
                <a:extLst>
                  <a:ext uri="{FF2B5EF4-FFF2-40B4-BE49-F238E27FC236}">
                    <a16:creationId xmlns:a16="http://schemas.microsoft.com/office/drawing/2014/main" id="{56EB01C7-1717-48C3-B22B-223CF801690B}"/>
                  </a:ext>
                </a:extLst>
              </p:cNvPr>
              <p:cNvPicPr>
                <a:picLocks noChangeAspect="1"/>
              </p:cNvPicPr>
              <p:nvPr/>
            </p:nvPicPr>
            <p:blipFill>
              <a:blip r:embed="rId10"/>
              <a:stretch>
                <a:fillRect/>
              </a:stretch>
            </p:blipFill>
            <p:spPr>
              <a:xfrm>
                <a:off x="4836865" y="4591344"/>
                <a:ext cx="977550" cy="1306084"/>
              </a:xfrm>
              <a:prstGeom prst="rect">
                <a:avLst/>
              </a:prstGeom>
            </p:spPr>
          </p:pic>
          <p:grpSp>
            <p:nvGrpSpPr>
              <p:cNvPr id="27" name="グループ化 26">
                <a:extLst>
                  <a:ext uri="{FF2B5EF4-FFF2-40B4-BE49-F238E27FC236}">
                    <a16:creationId xmlns:a16="http://schemas.microsoft.com/office/drawing/2014/main" id="{C6FB43D7-DEA2-4FF7-AF8B-161CC9D90180}"/>
                  </a:ext>
                </a:extLst>
              </p:cNvPr>
              <p:cNvGrpSpPr/>
              <p:nvPr/>
            </p:nvGrpSpPr>
            <p:grpSpPr>
              <a:xfrm>
                <a:off x="5932337" y="3048765"/>
                <a:ext cx="1602325" cy="2931917"/>
                <a:chOff x="6143074" y="2930403"/>
                <a:chExt cx="1602325" cy="2931917"/>
              </a:xfrm>
            </p:grpSpPr>
            <p:grpSp>
              <p:nvGrpSpPr>
                <p:cNvPr id="26" name="グループ化 25">
                  <a:extLst>
                    <a:ext uri="{FF2B5EF4-FFF2-40B4-BE49-F238E27FC236}">
                      <a16:creationId xmlns:a16="http://schemas.microsoft.com/office/drawing/2014/main" id="{0AFB5052-CDE8-4649-8833-8D2F024543E4}"/>
                    </a:ext>
                  </a:extLst>
                </p:cNvPr>
                <p:cNvGrpSpPr/>
                <p:nvPr/>
              </p:nvGrpSpPr>
              <p:grpSpPr>
                <a:xfrm>
                  <a:off x="6143074" y="2930403"/>
                  <a:ext cx="1602325" cy="1277910"/>
                  <a:chOff x="6143074" y="2930403"/>
                  <a:chExt cx="1602325" cy="1277910"/>
                </a:xfrm>
              </p:grpSpPr>
              <p:pic>
                <p:nvPicPr>
                  <p:cNvPr id="23" name="図 22">
                    <a:extLst>
                      <a:ext uri="{FF2B5EF4-FFF2-40B4-BE49-F238E27FC236}">
                        <a16:creationId xmlns:a16="http://schemas.microsoft.com/office/drawing/2014/main" id="{A4C03163-33D2-426D-8ED0-9DA8B82B05EC}"/>
                      </a:ext>
                    </a:extLst>
                  </p:cNvPr>
                  <p:cNvPicPr>
                    <a:picLocks noChangeAspect="1"/>
                  </p:cNvPicPr>
                  <p:nvPr/>
                </p:nvPicPr>
                <p:blipFill>
                  <a:blip r:embed="rId11"/>
                  <a:stretch>
                    <a:fillRect/>
                  </a:stretch>
                </p:blipFill>
                <p:spPr>
                  <a:xfrm>
                    <a:off x="6143074" y="2930403"/>
                    <a:ext cx="1582005" cy="1147901"/>
                  </a:xfrm>
                  <a:prstGeom prst="rect">
                    <a:avLst/>
                  </a:prstGeom>
                </p:spPr>
              </p:pic>
              <p:pic>
                <p:nvPicPr>
                  <p:cNvPr id="24" name="図 23">
                    <a:extLst>
                      <a:ext uri="{FF2B5EF4-FFF2-40B4-BE49-F238E27FC236}">
                        <a16:creationId xmlns:a16="http://schemas.microsoft.com/office/drawing/2014/main" id="{B04C3184-969C-42C2-95CB-9C2F973EE580}"/>
                      </a:ext>
                    </a:extLst>
                  </p:cNvPr>
                  <p:cNvPicPr>
                    <a:picLocks noChangeAspect="1"/>
                  </p:cNvPicPr>
                  <p:nvPr/>
                </p:nvPicPr>
                <p:blipFill>
                  <a:blip r:embed="rId12"/>
                  <a:stretch>
                    <a:fillRect/>
                  </a:stretch>
                </p:blipFill>
                <p:spPr>
                  <a:xfrm>
                    <a:off x="6175785" y="4078304"/>
                    <a:ext cx="1569614" cy="130009"/>
                  </a:xfrm>
                  <a:prstGeom prst="rect">
                    <a:avLst/>
                  </a:prstGeom>
                </p:spPr>
              </p:pic>
            </p:grpSp>
            <p:pic>
              <p:nvPicPr>
                <p:cNvPr id="25" name="図 24">
                  <a:extLst>
                    <a:ext uri="{FF2B5EF4-FFF2-40B4-BE49-F238E27FC236}">
                      <a16:creationId xmlns:a16="http://schemas.microsoft.com/office/drawing/2014/main" id="{6EF10CC7-8522-483E-A6F9-CB17AA27E330}"/>
                    </a:ext>
                  </a:extLst>
                </p:cNvPr>
                <p:cNvPicPr>
                  <a:picLocks noChangeAspect="1"/>
                </p:cNvPicPr>
                <p:nvPr/>
              </p:nvPicPr>
              <p:blipFill>
                <a:blip r:embed="rId13"/>
                <a:stretch>
                  <a:fillRect/>
                </a:stretch>
              </p:blipFill>
              <p:spPr>
                <a:xfrm>
                  <a:off x="6149009" y="4173539"/>
                  <a:ext cx="1574894" cy="1688781"/>
                </a:xfrm>
                <a:prstGeom prst="rect">
                  <a:avLst/>
                </a:prstGeom>
              </p:spPr>
            </p:pic>
          </p:grpSp>
          <p:pic>
            <p:nvPicPr>
              <p:cNvPr id="30" name="図 29">
                <a:extLst>
                  <a:ext uri="{FF2B5EF4-FFF2-40B4-BE49-F238E27FC236}">
                    <a16:creationId xmlns:a16="http://schemas.microsoft.com/office/drawing/2014/main" id="{8D501B12-F838-4267-B94B-EEA11FF816F2}"/>
                  </a:ext>
                </a:extLst>
              </p:cNvPr>
              <p:cNvPicPr>
                <a:picLocks noChangeAspect="1"/>
              </p:cNvPicPr>
              <p:nvPr/>
            </p:nvPicPr>
            <p:blipFill>
              <a:blip r:embed="rId14"/>
              <a:stretch>
                <a:fillRect/>
              </a:stretch>
            </p:blipFill>
            <p:spPr>
              <a:xfrm>
                <a:off x="7606029" y="3053479"/>
                <a:ext cx="1416498" cy="2824480"/>
              </a:xfrm>
              <a:prstGeom prst="rect">
                <a:avLst/>
              </a:prstGeom>
            </p:spPr>
          </p:pic>
          <p:sp>
            <p:nvSpPr>
              <p:cNvPr id="45" name="Text Box 26">
                <a:extLst>
                  <a:ext uri="{FF2B5EF4-FFF2-40B4-BE49-F238E27FC236}">
                    <a16:creationId xmlns:a16="http://schemas.microsoft.com/office/drawing/2014/main" id="{4FCE269D-DB9C-46C5-B172-C10CC909BDDE}"/>
                  </a:ext>
                </a:extLst>
              </p:cNvPr>
              <p:cNvSpPr txBox="1">
                <a:spLocks noChangeArrowheads="1"/>
              </p:cNvSpPr>
              <p:nvPr/>
            </p:nvSpPr>
            <p:spPr bwMode="auto">
              <a:xfrm>
                <a:off x="4724679" y="2863503"/>
                <a:ext cx="934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defTabSz="914377" fontAlgn="base">
                  <a:lnSpc>
                    <a:spcPct val="100000"/>
                  </a:lnSpc>
                  <a:spcBef>
                    <a:spcPct val="50000"/>
                  </a:spcBef>
                  <a:spcAft>
                    <a:spcPct val="0"/>
                  </a:spcAft>
                  <a:buNone/>
                  <a:defRPr/>
                </a:pPr>
                <a:r>
                  <a:rPr lang="ja-JP" altLang="en-US" sz="800" b="1" dirty="0">
                    <a:solidFill>
                      <a:prstClr val="black"/>
                    </a:solidFill>
                    <a:latin typeface="メイリオ" panose="020B0604030504040204" pitchFamily="50" charset="-128"/>
                    <a:ea typeface="メイリオ" panose="020B0604030504040204" pitchFamily="50" charset="-128"/>
                  </a:rPr>
                  <a:t>①ログイン</a:t>
                </a:r>
              </a:p>
            </p:txBody>
          </p:sp>
          <p:sp>
            <p:nvSpPr>
              <p:cNvPr id="46" name="Text Box 26">
                <a:extLst>
                  <a:ext uri="{FF2B5EF4-FFF2-40B4-BE49-F238E27FC236}">
                    <a16:creationId xmlns:a16="http://schemas.microsoft.com/office/drawing/2014/main" id="{C78910AE-1C13-40A3-AFD4-BACBDFE8E289}"/>
                  </a:ext>
                </a:extLst>
              </p:cNvPr>
              <p:cNvSpPr txBox="1">
                <a:spLocks noChangeArrowheads="1"/>
              </p:cNvSpPr>
              <p:nvPr/>
            </p:nvSpPr>
            <p:spPr bwMode="auto">
              <a:xfrm>
                <a:off x="4735209" y="4408512"/>
                <a:ext cx="934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defTabSz="914377" fontAlgn="base">
                  <a:lnSpc>
                    <a:spcPct val="100000"/>
                  </a:lnSpc>
                  <a:spcBef>
                    <a:spcPct val="50000"/>
                  </a:spcBef>
                  <a:spcAft>
                    <a:spcPct val="0"/>
                  </a:spcAft>
                  <a:buNone/>
                  <a:defRPr/>
                </a:pPr>
                <a:r>
                  <a:rPr lang="ja-JP" altLang="en-US" sz="800" b="1" dirty="0">
                    <a:solidFill>
                      <a:prstClr val="black"/>
                    </a:solidFill>
                    <a:latin typeface="メイリオ" panose="020B0604030504040204" pitchFamily="50" charset="-128"/>
                    <a:ea typeface="メイリオ" panose="020B0604030504040204" pitchFamily="50" charset="-128"/>
                  </a:rPr>
                  <a:t>②マイページ</a:t>
                </a:r>
              </a:p>
            </p:txBody>
          </p:sp>
          <p:sp>
            <p:nvSpPr>
              <p:cNvPr id="47" name="Text Box 26">
                <a:extLst>
                  <a:ext uri="{FF2B5EF4-FFF2-40B4-BE49-F238E27FC236}">
                    <a16:creationId xmlns:a16="http://schemas.microsoft.com/office/drawing/2014/main" id="{2B35C4E4-CA30-4695-9007-2A08A797040E}"/>
                  </a:ext>
                </a:extLst>
              </p:cNvPr>
              <p:cNvSpPr txBox="1">
                <a:spLocks noChangeArrowheads="1"/>
              </p:cNvSpPr>
              <p:nvPr/>
            </p:nvSpPr>
            <p:spPr bwMode="auto">
              <a:xfrm>
                <a:off x="7524502" y="2862678"/>
                <a:ext cx="934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defTabSz="914377" fontAlgn="base">
                  <a:lnSpc>
                    <a:spcPct val="100000"/>
                  </a:lnSpc>
                  <a:spcBef>
                    <a:spcPct val="50000"/>
                  </a:spcBef>
                  <a:spcAft>
                    <a:spcPct val="0"/>
                  </a:spcAft>
                  <a:buNone/>
                  <a:defRPr/>
                </a:pPr>
                <a:r>
                  <a:rPr lang="ja-JP" altLang="en-US" sz="800" b="1" dirty="0">
                    <a:solidFill>
                      <a:prstClr val="black"/>
                    </a:solidFill>
                    <a:latin typeface="メイリオ" panose="020B0604030504040204" pitchFamily="50" charset="-128"/>
                    <a:ea typeface="メイリオ" panose="020B0604030504040204" pitchFamily="50" charset="-128"/>
                  </a:rPr>
                  <a:t>④テスト</a:t>
                </a:r>
              </a:p>
            </p:txBody>
          </p:sp>
          <p:sp>
            <p:nvSpPr>
              <p:cNvPr id="48" name="Text Box 26">
                <a:extLst>
                  <a:ext uri="{FF2B5EF4-FFF2-40B4-BE49-F238E27FC236}">
                    <a16:creationId xmlns:a16="http://schemas.microsoft.com/office/drawing/2014/main" id="{DDADF9C4-845E-4F5E-8A66-C8751908C1DF}"/>
                  </a:ext>
                </a:extLst>
              </p:cNvPr>
              <p:cNvSpPr txBox="1">
                <a:spLocks noChangeArrowheads="1"/>
              </p:cNvSpPr>
              <p:nvPr/>
            </p:nvSpPr>
            <p:spPr bwMode="auto">
              <a:xfrm>
                <a:off x="5854207" y="2863503"/>
                <a:ext cx="934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defTabSz="914377" fontAlgn="base">
                  <a:lnSpc>
                    <a:spcPct val="100000"/>
                  </a:lnSpc>
                  <a:spcBef>
                    <a:spcPct val="50000"/>
                  </a:spcBef>
                  <a:spcAft>
                    <a:spcPct val="0"/>
                  </a:spcAft>
                  <a:buNone/>
                  <a:defRPr/>
                </a:pPr>
                <a:r>
                  <a:rPr lang="ja-JP" altLang="en-US" sz="800" b="1" dirty="0">
                    <a:solidFill>
                      <a:prstClr val="black"/>
                    </a:solidFill>
                    <a:latin typeface="メイリオ" panose="020B0604030504040204" pitchFamily="50" charset="-128"/>
                    <a:ea typeface="メイリオ" panose="020B0604030504040204" pitchFamily="50" charset="-128"/>
                  </a:rPr>
                  <a:t>③学習</a:t>
                </a:r>
              </a:p>
            </p:txBody>
          </p:sp>
        </p:grpSp>
        <p:sp>
          <p:nvSpPr>
            <p:cNvPr id="31" name="正方形/長方形 30">
              <a:extLst>
                <a:ext uri="{FF2B5EF4-FFF2-40B4-BE49-F238E27FC236}">
                  <a16:creationId xmlns:a16="http://schemas.microsoft.com/office/drawing/2014/main" id="{C458DEC2-2F38-4BC7-AC3F-3E92DA63A0F8}"/>
                </a:ext>
              </a:extLst>
            </p:cNvPr>
            <p:cNvSpPr/>
            <p:nvPr/>
          </p:nvSpPr>
          <p:spPr>
            <a:xfrm>
              <a:off x="4797268" y="3020591"/>
              <a:ext cx="1082846" cy="1306084"/>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E9C8BA54-D41A-4E75-871E-3EA4AD99F94D}"/>
                </a:ext>
              </a:extLst>
            </p:cNvPr>
            <p:cNvSpPr/>
            <p:nvPr/>
          </p:nvSpPr>
          <p:spPr>
            <a:xfrm>
              <a:off x="4797268" y="4575071"/>
              <a:ext cx="1082846" cy="1306084"/>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9FCE844C-8386-43A5-83A8-A3EC212AAC52}"/>
                </a:ext>
              </a:extLst>
            </p:cNvPr>
            <p:cNvSpPr/>
            <p:nvPr/>
          </p:nvSpPr>
          <p:spPr>
            <a:xfrm>
              <a:off x="5925028" y="3020590"/>
              <a:ext cx="1599474" cy="2960091"/>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5E3B574B-C252-49C6-96DE-9F5FF116E1FD}"/>
                </a:ext>
              </a:extLst>
            </p:cNvPr>
            <p:cNvSpPr/>
            <p:nvPr/>
          </p:nvSpPr>
          <p:spPr>
            <a:xfrm>
              <a:off x="7591268" y="3020590"/>
              <a:ext cx="1431259" cy="2826889"/>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2" name="グループ化 51">
            <a:extLst>
              <a:ext uri="{FF2B5EF4-FFF2-40B4-BE49-F238E27FC236}">
                <a16:creationId xmlns:a16="http://schemas.microsoft.com/office/drawing/2014/main" id="{B5295D3A-A2D0-4963-B9C8-659D3DCBEDC4}"/>
              </a:ext>
            </a:extLst>
          </p:cNvPr>
          <p:cNvGrpSpPr/>
          <p:nvPr/>
        </p:nvGrpSpPr>
        <p:grpSpPr>
          <a:xfrm>
            <a:off x="4817175" y="6271532"/>
            <a:ext cx="3706387" cy="493090"/>
            <a:chOff x="109519" y="6307792"/>
            <a:chExt cx="3706387" cy="493090"/>
          </a:xfrm>
        </p:grpSpPr>
        <p:grpSp>
          <p:nvGrpSpPr>
            <p:cNvPr id="53" name="グループ化 52">
              <a:extLst>
                <a:ext uri="{FF2B5EF4-FFF2-40B4-BE49-F238E27FC236}">
                  <a16:creationId xmlns:a16="http://schemas.microsoft.com/office/drawing/2014/main" id="{7661C9AD-E271-4570-A071-376E814132EF}"/>
                </a:ext>
              </a:extLst>
            </p:cNvPr>
            <p:cNvGrpSpPr/>
            <p:nvPr/>
          </p:nvGrpSpPr>
          <p:grpSpPr>
            <a:xfrm>
              <a:off x="109519" y="6307792"/>
              <a:ext cx="3706387" cy="493090"/>
              <a:chOff x="4847033" y="6167577"/>
              <a:chExt cx="3706387" cy="493090"/>
            </a:xfrm>
          </p:grpSpPr>
          <p:sp>
            <p:nvSpPr>
              <p:cNvPr id="55" name="テキスト ボックス 54">
                <a:extLst>
                  <a:ext uri="{FF2B5EF4-FFF2-40B4-BE49-F238E27FC236}">
                    <a16:creationId xmlns:a16="http://schemas.microsoft.com/office/drawing/2014/main" id="{2A50B94E-6F5F-473E-92BE-01361A91E0B1}"/>
                  </a:ext>
                </a:extLst>
              </p:cNvPr>
              <p:cNvSpPr txBox="1"/>
              <p:nvPr/>
            </p:nvSpPr>
            <p:spPr>
              <a:xfrm>
                <a:off x="5632428" y="6414446"/>
                <a:ext cx="2920992" cy="246221"/>
              </a:xfrm>
              <a:prstGeom prst="rect">
                <a:avLst/>
              </a:prstGeom>
              <a:noFill/>
            </p:spPr>
            <p:txBody>
              <a:bodyPr wrap="none" rtlCol="0">
                <a:spAutoFit/>
              </a:bodyPr>
              <a:lstStyle/>
              <a:p>
                <a:r>
                  <a:rPr kumimoji="1" lang="ja-JP" altLang="en-US" sz="1000" dirty="0">
                    <a:latin typeface="メイリオ" pitchFamily="50" charset="-128"/>
                    <a:ea typeface="メイリオ" pitchFamily="50" charset="-128"/>
                    <a:cs typeface="メイリオ" pitchFamily="50" charset="-128"/>
                  </a:rPr>
                  <a:t>日糖協</a:t>
                </a:r>
                <a:r>
                  <a:rPr kumimoji="1" lang="en-US" altLang="ja-JP" sz="1000" dirty="0">
                    <a:latin typeface="メイリオ" pitchFamily="50" charset="-128"/>
                    <a:ea typeface="メイリオ" pitchFamily="50" charset="-128"/>
                    <a:cs typeface="メイリオ" pitchFamily="50" charset="-128"/>
                  </a:rPr>
                  <a:t>HP</a:t>
                </a:r>
                <a:r>
                  <a:rPr kumimoji="1" lang="ja-JP" altLang="en-US" sz="1000" dirty="0">
                    <a:latin typeface="メイリオ" pitchFamily="50" charset="-128"/>
                    <a:ea typeface="メイリオ" pitchFamily="50" charset="-128"/>
                    <a:cs typeface="メイリオ" pitchFamily="50" charset="-128"/>
                  </a:rPr>
                  <a:t>にアカウント登録方法など</a:t>
                </a:r>
                <a:r>
                  <a:rPr lang="ja-JP" altLang="en-US" sz="1000" dirty="0">
                    <a:latin typeface="メイリオ" pitchFamily="50" charset="-128"/>
                    <a:ea typeface="メイリオ" pitchFamily="50" charset="-128"/>
                    <a:cs typeface="メイリオ" pitchFamily="50" charset="-128"/>
                  </a:rPr>
                  <a:t>詳細を掲載</a:t>
                </a:r>
                <a:endParaRPr kumimoji="1" lang="en-US" altLang="ja-JP" sz="1000" dirty="0">
                  <a:latin typeface="メイリオ" pitchFamily="50" charset="-128"/>
                  <a:ea typeface="メイリオ" pitchFamily="50" charset="-128"/>
                  <a:cs typeface="メイリオ" pitchFamily="50" charset="-128"/>
                </a:endParaRPr>
              </a:p>
            </p:txBody>
          </p:sp>
          <p:pic>
            <p:nvPicPr>
              <p:cNvPr id="56" name="図 55">
                <a:extLst>
                  <a:ext uri="{FF2B5EF4-FFF2-40B4-BE49-F238E27FC236}">
                    <a16:creationId xmlns:a16="http://schemas.microsoft.com/office/drawing/2014/main" id="{D4289333-9A18-4FA1-8AF9-05829BB59977}"/>
                  </a:ext>
                </a:extLst>
              </p:cNvPr>
              <p:cNvPicPr>
                <a:picLocks noChangeAspect="1"/>
              </p:cNvPicPr>
              <p:nvPr/>
            </p:nvPicPr>
            <p:blipFill>
              <a:blip r:embed="rId4"/>
              <a:stretch>
                <a:fillRect/>
              </a:stretch>
            </p:blipFill>
            <p:spPr>
              <a:xfrm>
                <a:off x="4847033" y="6167577"/>
                <a:ext cx="511342" cy="458216"/>
              </a:xfrm>
              <a:prstGeom prst="rect">
                <a:avLst/>
              </a:prstGeom>
            </p:spPr>
          </p:pic>
        </p:grpSp>
        <p:sp>
          <p:nvSpPr>
            <p:cNvPr id="54" name="四角形: 角を丸くする 53">
              <a:extLst>
                <a:ext uri="{FF2B5EF4-FFF2-40B4-BE49-F238E27FC236}">
                  <a16:creationId xmlns:a16="http://schemas.microsoft.com/office/drawing/2014/main" id="{DBB045DA-3046-4B70-B2AF-096064B0B058}"/>
                </a:ext>
              </a:extLst>
            </p:cNvPr>
            <p:cNvSpPr/>
            <p:nvPr/>
          </p:nvSpPr>
          <p:spPr>
            <a:xfrm>
              <a:off x="357606" y="6532124"/>
              <a:ext cx="588932" cy="20706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latin typeface="Bahnschrift SemiBold Condensed" panose="020B0502040204020203" pitchFamily="34" charset="0"/>
                </a:rPr>
                <a:t>How To</a:t>
              </a:r>
              <a:endParaRPr kumimoji="1" lang="ja-JP" altLang="en-US" sz="1200" b="1" dirty="0">
                <a:latin typeface="Bahnschrift SemiBold Condensed" panose="020B0502040204020203" pitchFamily="34" charset="0"/>
              </a:endParaRPr>
            </a:p>
          </p:txBody>
        </p:sp>
      </p:grpSp>
      <p:sp>
        <p:nvSpPr>
          <p:cNvPr id="58" name="テキスト ボックス 57">
            <a:extLst>
              <a:ext uri="{FF2B5EF4-FFF2-40B4-BE49-F238E27FC236}">
                <a16:creationId xmlns:a16="http://schemas.microsoft.com/office/drawing/2014/main" id="{47759DA3-2D58-4A96-BD90-F90DA8F13768}"/>
              </a:ext>
            </a:extLst>
          </p:cNvPr>
          <p:cNvSpPr txBox="1"/>
          <p:nvPr/>
        </p:nvSpPr>
        <p:spPr>
          <a:xfrm>
            <a:off x="1041221" y="2085084"/>
            <a:ext cx="1097975" cy="307777"/>
          </a:xfrm>
          <a:prstGeom prst="rect">
            <a:avLst/>
          </a:prstGeom>
          <a:noFill/>
        </p:spPr>
        <p:txBody>
          <a:bodyPr wrap="square">
            <a:spAutoFit/>
          </a:bodyPr>
          <a:lstStyle/>
          <a:p>
            <a:pPr defTabSz="914377">
              <a:defRPr/>
            </a:pPr>
            <a:r>
              <a:rPr lang="ja-JP" altLang="en-US" sz="1400" kern="900" dirty="0">
                <a:solidFill>
                  <a:srgbClr val="FF0000"/>
                </a:solidFill>
                <a:latin typeface="HGPｺﾞｼｯｸE" panose="020B0900000000000000" pitchFamily="50" charset="-128"/>
                <a:ea typeface="HGPｺﾞｼｯｸE" panose="020B0900000000000000" pitchFamily="50" charset="-128"/>
              </a:rPr>
              <a:t>第</a:t>
            </a:r>
            <a:r>
              <a:rPr lang="en-US" altLang="ja-JP" sz="1400" kern="900" dirty="0">
                <a:solidFill>
                  <a:srgbClr val="FF0000"/>
                </a:solidFill>
                <a:latin typeface="HGPｺﾞｼｯｸE" panose="020B0900000000000000" pitchFamily="50" charset="-128"/>
                <a:ea typeface="HGPｺﾞｼｯｸE" panose="020B0900000000000000" pitchFamily="50" charset="-128"/>
              </a:rPr>
              <a:t>4</a:t>
            </a:r>
            <a:r>
              <a:rPr lang="ja-JP" altLang="en-US" sz="1400" kern="900" dirty="0">
                <a:solidFill>
                  <a:srgbClr val="FF0000"/>
                </a:solidFill>
                <a:latin typeface="HGPｺﾞｼｯｸE" panose="020B0900000000000000" pitchFamily="50" charset="-128"/>
                <a:ea typeface="HGPｺﾞｼｯｸE" panose="020B0900000000000000" pitchFamily="50" charset="-128"/>
              </a:rPr>
              <a:t>版</a:t>
            </a:r>
            <a:endParaRPr lang="en-US" altLang="ja-JP" sz="1400" kern="900" dirty="0">
              <a:solidFill>
                <a:srgbClr val="FF0000"/>
              </a:solidFill>
              <a:latin typeface="HGPｺﾞｼｯｸE" panose="020B0900000000000000" pitchFamily="50" charset="-128"/>
              <a:ea typeface="HGPｺﾞｼｯｸE" panose="020B0900000000000000" pitchFamily="50" charset="-128"/>
            </a:endParaRPr>
          </a:p>
        </p:txBody>
      </p:sp>
      <p:pic>
        <p:nvPicPr>
          <p:cNvPr id="61" name="Picture 2" descr="自己管理ノート">
            <a:extLst>
              <a:ext uri="{FF2B5EF4-FFF2-40B4-BE49-F238E27FC236}">
                <a16:creationId xmlns:a16="http://schemas.microsoft.com/office/drawing/2014/main" id="{05319100-CBD4-4B55-A6A5-18A3B841CE6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4034" y="3827068"/>
            <a:ext cx="547425" cy="759096"/>
          </a:xfrm>
          <a:prstGeom prst="rect">
            <a:avLst/>
          </a:prstGeom>
          <a:noFill/>
          <a:extLst>
            <a:ext uri="{909E8E84-426E-40DD-AFC4-6F175D3DCCD1}">
              <a14:hiddenFill xmlns:a14="http://schemas.microsoft.com/office/drawing/2010/main">
                <a:solidFill>
                  <a:srgbClr val="FFFFFF"/>
                </a:solidFill>
              </a14:hiddenFill>
            </a:ext>
          </a:extLst>
        </p:spPr>
      </p:pic>
      <p:pic>
        <p:nvPicPr>
          <p:cNvPr id="63" name="図 62">
            <a:extLst>
              <a:ext uri="{FF2B5EF4-FFF2-40B4-BE49-F238E27FC236}">
                <a16:creationId xmlns:a16="http://schemas.microsoft.com/office/drawing/2014/main" id="{E9C1B906-7494-4203-8E59-378539CD7AA9}"/>
              </a:ext>
            </a:extLst>
          </p:cNvPr>
          <p:cNvPicPr>
            <a:picLocks noChangeAspect="1"/>
          </p:cNvPicPr>
          <p:nvPr/>
        </p:nvPicPr>
        <p:blipFill>
          <a:blip r:embed="rId16"/>
          <a:stretch>
            <a:fillRect/>
          </a:stretch>
        </p:blipFill>
        <p:spPr>
          <a:xfrm>
            <a:off x="115335" y="2141315"/>
            <a:ext cx="931028" cy="239116"/>
          </a:xfrm>
          <a:prstGeom prst="rect">
            <a:avLst/>
          </a:prstGeom>
        </p:spPr>
      </p:pic>
      <p:pic>
        <p:nvPicPr>
          <p:cNvPr id="64" name="図 63">
            <a:extLst>
              <a:ext uri="{FF2B5EF4-FFF2-40B4-BE49-F238E27FC236}">
                <a16:creationId xmlns:a16="http://schemas.microsoft.com/office/drawing/2014/main" id="{610C582E-3730-406C-9E77-2EFCD89529F0}"/>
              </a:ext>
            </a:extLst>
          </p:cNvPr>
          <p:cNvPicPr>
            <a:picLocks noChangeAspect="1"/>
          </p:cNvPicPr>
          <p:nvPr/>
        </p:nvPicPr>
        <p:blipFill>
          <a:blip r:embed="rId17"/>
          <a:stretch>
            <a:fillRect/>
          </a:stretch>
        </p:blipFill>
        <p:spPr>
          <a:xfrm>
            <a:off x="121473" y="3543118"/>
            <a:ext cx="875206" cy="234345"/>
          </a:xfrm>
          <a:prstGeom prst="rect">
            <a:avLst/>
          </a:prstGeom>
        </p:spPr>
      </p:pic>
      <p:pic>
        <p:nvPicPr>
          <p:cNvPr id="66" name="図 65">
            <a:extLst>
              <a:ext uri="{FF2B5EF4-FFF2-40B4-BE49-F238E27FC236}">
                <a16:creationId xmlns:a16="http://schemas.microsoft.com/office/drawing/2014/main" id="{50100259-2C6D-4C9F-81F7-8CDBD374CD96}"/>
              </a:ext>
            </a:extLst>
          </p:cNvPr>
          <p:cNvPicPr>
            <a:picLocks noChangeAspect="1"/>
          </p:cNvPicPr>
          <p:nvPr/>
        </p:nvPicPr>
        <p:blipFill>
          <a:blip r:embed="rId18"/>
          <a:stretch>
            <a:fillRect/>
          </a:stretch>
        </p:blipFill>
        <p:spPr>
          <a:xfrm>
            <a:off x="126272" y="4677739"/>
            <a:ext cx="1896065" cy="234345"/>
          </a:xfrm>
          <a:prstGeom prst="rect">
            <a:avLst/>
          </a:prstGeom>
        </p:spPr>
      </p:pic>
      <p:pic>
        <p:nvPicPr>
          <p:cNvPr id="67" name="図 66">
            <a:extLst>
              <a:ext uri="{FF2B5EF4-FFF2-40B4-BE49-F238E27FC236}">
                <a16:creationId xmlns:a16="http://schemas.microsoft.com/office/drawing/2014/main" id="{5C9B5D46-11F8-4EAE-AAB5-A824FB650B00}"/>
              </a:ext>
            </a:extLst>
          </p:cNvPr>
          <p:cNvPicPr>
            <a:picLocks noChangeAspect="1"/>
          </p:cNvPicPr>
          <p:nvPr/>
        </p:nvPicPr>
        <p:blipFill>
          <a:blip r:embed="rId19"/>
          <a:stretch>
            <a:fillRect/>
          </a:stretch>
        </p:blipFill>
        <p:spPr>
          <a:xfrm>
            <a:off x="202363" y="4883954"/>
            <a:ext cx="756972" cy="490198"/>
          </a:xfrm>
          <a:prstGeom prst="rect">
            <a:avLst/>
          </a:prstGeom>
        </p:spPr>
      </p:pic>
      <p:pic>
        <p:nvPicPr>
          <p:cNvPr id="68" name="図 67">
            <a:extLst>
              <a:ext uri="{FF2B5EF4-FFF2-40B4-BE49-F238E27FC236}">
                <a16:creationId xmlns:a16="http://schemas.microsoft.com/office/drawing/2014/main" id="{5E3B7070-8E7B-4757-9330-64115105C753}"/>
              </a:ext>
            </a:extLst>
          </p:cNvPr>
          <p:cNvPicPr>
            <a:picLocks noChangeAspect="1"/>
          </p:cNvPicPr>
          <p:nvPr/>
        </p:nvPicPr>
        <p:blipFill>
          <a:blip r:embed="rId20"/>
          <a:stretch>
            <a:fillRect/>
          </a:stretch>
        </p:blipFill>
        <p:spPr>
          <a:xfrm>
            <a:off x="137604" y="5363776"/>
            <a:ext cx="1634257" cy="222259"/>
          </a:xfrm>
          <a:prstGeom prst="rect">
            <a:avLst/>
          </a:prstGeom>
        </p:spPr>
      </p:pic>
      <p:pic>
        <p:nvPicPr>
          <p:cNvPr id="69" name="図 68">
            <a:extLst>
              <a:ext uri="{FF2B5EF4-FFF2-40B4-BE49-F238E27FC236}">
                <a16:creationId xmlns:a16="http://schemas.microsoft.com/office/drawing/2014/main" id="{8C715B77-3D34-4763-B90B-AC1ECE509DD7}"/>
              </a:ext>
            </a:extLst>
          </p:cNvPr>
          <p:cNvPicPr>
            <a:picLocks noChangeAspect="1"/>
          </p:cNvPicPr>
          <p:nvPr/>
        </p:nvPicPr>
        <p:blipFill>
          <a:blip r:embed="rId21"/>
          <a:stretch>
            <a:fillRect/>
          </a:stretch>
        </p:blipFill>
        <p:spPr>
          <a:xfrm>
            <a:off x="225372" y="5564904"/>
            <a:ext cx="854832" cy="603194"/>
          </a:xfrm>
          <a:prstGeom prst="rect">
            <a:avLst/>
          </a:prstGeom>
        </p:spPr>
      </p:pic>
      <p:pic>
        <p:nvPicPr>
          <p:cNvPr id="70" name="Picture 4" descr="糖尿病連携手帳">
            <a:extLst>
              <a:ext uri="{FF2B5EF4-FFF2-40B4-BE49-F238E27FC236}">
                <a16:creationId xmlns:a16="http://schemas.microsoft.com/office/drawing/2014/main" id="{6A0AB4D8-75E2-47FB-98D9-BFDAF5006E4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523213" y="3993892"/>
            <a:ext cx="1409323" cy="366424"/>
          </a:xfrm>
          <a:prstGeom prst="rect">
            <a:avLst/>
          </a:prstGeom>
          <a:noFill/>
          <a:extLst>
            <a:ext uri="{909E8E84-426E-40DD-AFC4-6F175D3DCCD1}">
              <a14:hiddenFill xmlns:a14="http://schemas.microsoft.com/office/drawing/2010/main">
                <a:solidFill>
                  <a:srgbClr val="FFFFFF"/>
                </a:solidFill>
              </a14:hiddenFill>
            </a:ext>
          </a:extLst>
        </p:spPr>
      </p:pic>
      <p:pic>
        <p:nvPicPr>
          <p:cNvPr id="71" name="図 70">
            <a:extLst>
              <a:ext uri="{FF2B5EF4-FFF2-40B4-BE49-F238E27FC236}">
                <a16:creationId xmlns:a16="http://schemas.microsoft.com/office/drawing/2014/main" id="{D8EB2AD8-583C-485C-A9C4-78F4C6EA642E}"/>
              </a:ext>
            </a:extLst>
          </p:cNvPr>
          <p:cNvPicPr>
            <a:picLocks noChangeAspect="1"/>
          </p:cNvPicPr>
          <p:nvPr/>
        </p:nvPicPr>
        <p:blipFill>
          <a:blip r:embed="rId23"/>
          <a:stretch>
            <a:fillRect/>
          </a:stretch>
        </p:blipFill>
        <p:spPr>
          <a:xfrm>
            <a:off x="2229974" y="2197092"/>
            <a:ext cx="1459574" cy="427037"/>
          </a:xfrm>
          <a:prstGeom prst="rect">
            <a:avLst/>
          </a:prstGeom>
        </p:spPr>
      </p:pic>
      <p:pic>
        <p:nvPicPr>
          <p:cNvPr id="72" name="図 71">
            <a:extLst>
              <a:ext uri="{FF2B5EF4-FFF2-40B4-BE49-F238E27FC236}">
                <a16:creationId xmlns:a16="http://schemas.microsoft.com/office/drawing/2014/main" id="{0D09F5FF-D9A1-45FF-9759-04B7B4E5F687}"/>
              </a:ext>
            </a:extLst>
          </p:cNvPr>
          <p:cNvPicPr>
            <a:picLocks noChangeAspect="1"/>
          </p:cNvPicPr>
          <p:nvPr/>
        </p:nvPicPr>
        <p:blipFill>
          <a:blip r:embed="rId24"/>
          <a:stretch>
            <a:fillRect/>
          </a:stretch>
        </p:blipFill>
        <p:spPr>
          <a:xfrm>
            <a:off x="2231171" y="3226096"/>
            <a:ext cx="1284412" cy="251446"/>
          </a:xfrm>
          <a:prstGeom prst="rect">
            <a:avLst/>
          </a:prstGeom>
        </p:spPr>
      </p:pic>
      <p:sp>
        <p:nvSpPr>
          <p:cNvPr id="73" name="Text Box 26">
            <a:extLst>
              <a:ext uri="{FF2B5EF4-FFF2-40B4-BE49-F238E27FC236}">
                <a16:creationId xmlns:a16="http://schemas.microsoft.com/office/drawing/2014/main" id="{14361ED2-B5F3-44DD-AD9D-899D52DEE095}"/>
              </a:ext>
            </a:extLst>
          </p:cNvPr>
          <p:cNvSpPr txBox="1">
            <a:spLocks noChangeArrowheads="1"/>
          </p:cNvSpPr>
          <p:nvPr/>
        </p:nvSpPr>
        <p:spPr bwMode="auto">
          <a:xfrm>
            <a:off x="2376923" y="3429000"/>
            <a:ext cx="18648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defTabSz="914377" fontAlgn="base">
              <a:lnSpc>
                <a:spcPct val="100000"/>
              </a:lnSpc>
              <a:spcBef>
                <a:spcPct val="50000"/>
              </a:spcBef>
              <a:spcAft>
                <a:spcPct val="0"/>
              </a:spcAft>
              <a:buNone/>
              <a:defRPr/>
            </a:pPr>
            <a:r>
              <a:rPr lang="ja-JP" altLang="en-US" sz="800" b="1" dirty="0">
                <a:solidFill>
                  <a:prstClr val="black"/>
                </a:solidFill>
                <a:latin typeface="メイリオ" panose="020B0604030504040204" pitchFamily="50" charset="-128"/>
                <a:ea typeface="メイリオ" panose="020B0604030504040204" pitchFamily="50" charset="-128"/>
              </a:rPr>
              <a:t>治療目標や薬物療法の状況が一目で分かるシールです。糖尿病連携手帳の表紙に貼ることで、患者さんの療養の意識付けにつながります。</a:t>
            </a:r>
          </a:p>
        </p:txBody>
      </p:sp>
      <p:pic>
        <p:nvPicPr>
          <p:cNvPr id="76" name="Picture 2" descr="自己管理ノート">
            <a:extLst>
              <a:ext uri="{FF2B5EF4-FFF2-40B4-BE49-F238E27FC236}">
                <a16:creationId xmlns:a16="http://schemas.microsoft.com/office/drawing/2014/main" id="{9EC7E20D-BDF7-490A-80FA-DC76F4D0C342}"/>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615213" y="2624129"/>
            <a:ext cx="1074335" cy="643695"/>
          </a:xfrm>
          <a:prstGeom prst="rect">
            <a:avLst/>
          </a:prstGeom>
          <a:noFill/>
          <a:extLst>
            <a:ext uri="{909E8E84-426E-40DD-AFC4-6F175D3DCCD1}">
              <a14:hiddenFill xmlns:a14="http://schemas.microsoft.com/office/drawing/2010/main">
                <a:solidFill>
                  <a:srgbClr val="FFFFFF"/>
                </a:solidFill>
              </a14:hiddenFill>
            </a:ext>
          </a:extLst>
        </p:spPr>
      </p:pic>
      <p:sp>
        <p:nvSpPr>
          <p:cNvPr id="77" name="Text Box 26">
            <a:extLst>
              <a:ext uri="{FF2B5EF4-FFF2-40B4-BE49-F238E27FC236}">
                <a16:creationId xmlns:a16="http://schemas.microsoft.com/office/drawing/2014/main" id="{082FB294-B08E-4E68-9516-F30F0A9819B0}"/>
              </a:ext>
            </a:extLst>
          </p:cNvPr>
          <p:cNvSpPr txBox="1">
            <a:spLocks noChangeArrowheads="1"/>
          </p:cNvSpPr>
          <p:nvPr/>
        </p:nvSpPr>
        <p:spPr bwMode="auto">
          <a:xfrm>
            <a:off x="742997" y="4036703"/>
            <a:ext cx="12585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defTabSz="914377" fontAlgn="base">
              <a:lnSpc>
                <a:spcPct val="100000"/>
              </a:lnSpc>
              <a:spcBef>
                <a:spcPct val="50000"/>
              </a:spcBef>
              <a:spcAft>
                <a:spcPct val="0"/>
              </a:spcAft>
              <a:buNone/>
              <a:defRPr/>
            </a:pPr>
            <a:r>
              <a:rPr lang="en-US" altLang="ja-JP" sz="700" dirty="0">
                <a:solidFill>
                  <a:prstClr val="black"/>
                </a:solidFill>
                <a:latin typeface="メイリオ" panose="020B0604030504040204" pitchFamily="50" charset="-128"/>
                <a:ea typeface="メイリオ" panose="020B0604030504040204" pitchFamily="50" charset="-128"/>
              </a:rPr>
              <a:t>※</a:t>
            </a:r>
            <a:r>
              <a:rPr lang="ja-JP" altLang="en-US" sz="700" dirty="0">
                <a:solidFill>
                  <a:prstClr val="black"/>
                </a:solidFill>
                <a:latin typeface="メイリオ" panose="020B0604030504040204" pitchFamily="50" charset="-128"/>
                <a:ea typeface="メイリオ" panose="020B0604030504040204" pitchFamily="50" charset="-128"/>
              </a:rPr>
              <a:t>自己管理ノートについては、施設で導入されている血糖自己測定器メーカーのご担当者にご依頼ください。</a:t>
            </a:r>
          </a:p>
        </p:txBody>
      </p:sp>
      <p:sp>
        <p:nvSpPr>
          <p:cNvPr id="43" name="吹き出し: 角を丸めた四角形 42">
            <a:extLst>
              <a:ext uri="{FF2B5EF4-FFF2-40B4-BE49-F238E27FC236}">
                <a16:creationId xmlns:a16="http://schemas.microsoft.com/office/drawing/2014/main" id="{99656979-31D8-4058-A4DC-48FB5203E492}"/>
              </a:ext>
            </a:extLst>
          </p:cNvPr>
          <p:cNvSpPr/>
          <p:nvPr/>
        </p:nvSpPr>
        <p:spPr>
          <a:xfrm>
            <a:off x="2067250" y="2136131"/>
            <a:ext cx="2245061" cy="4106293"/>
          </a:xfrm>
          <a:prstGeom prst="wedgeRoundRectCallout">
            <a:avLst>
              <a:gd name="adj1" fmla="val -72309"/>
              <a:gd name="adj2" fmla="val -25184"/>
              <a:gd name="adj3" fmla="val 16667"/>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楕円 83">
            <a:extLst>
              <a:ext uri="{FF2B5EF4-FFF2-40B4-BE49-F238E27FC236}">
                <a16:creationId xmlns:a16="http://schemas.microsoft.com/office/drawing/2014/main" id="{5ACD5C27-4F93-4031-950F-DD2A9950543E}"/>
              </a:ext>
            </a:extLst>
          </p:cNvPr>
          <p:cNvSpPr/>
          <p:nvPr/>
        </p:nvSpPr>
        <p:spPr>
          <a:xfrm>
            <a:off x="3335711" y="112994"/>
            <a:ext cx="5686816" cy="77661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すぐに利用できる　④</a:t>
            </a:r>
          </a:p>
        </p:txBody>
      </p:sp>
      <p:pic>
        <p:nvPicPr>
          <p:cNvPr id="1026" name="Picture 2">
            <a:extLst>
              <a:ext uri="{FF2B5EF4-FFF2-40B4-BE49-F238E27FC236}">
                <a16:creationId xmlns:a16="http://schemas.microsoft.com/office/drawing/2014/main" id="{4599E1B9-4E4D-41D2-9BD7-3B9DD98147DC}"/>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488663" y="4786325"/>
            <a:ext cx="1119775" cy="1382923"/>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a:extLst>
              <a:ext uri="{FF2B5EF4-FFF2-40B4-BE49-F238E27FC236}">
                <a16:creationId xmlns:a16="http://schemas.microsoft.com/office/drawing/2014/main" id="{F3639F36-6341-47CB-8792-B8BA25AE7080}"/>
              </a:ext>
            </a:extLst>
          </p:cNvPr>
          <p:cNvPicPr>
            <a:picLocks noChangeAspect="1"/>
          </p:cNvPicPr>
          <p:nvPr/>
        </p:nvPicPr>
        <p:blipFill>
          <a:blip r:embed="rId27"/>
          <a:stretch>
            <a:fillRect/>
          </a:stretch>
        </p:blipFill>
        <p:spPr>
          <a:xfrm>
            <a:off x="2122691" y="4399125"/>
            <a:ext cx="1440833" cy="223691"/>
          </a:xfrm>
          <a:prstGeom prst="rect">
            <a:avLst/>
          </a:prstGeom>
        </p:spPr>
      </p:pic>
      <p:pic>
        <p:nvPicPr>
          <p:cNvPr id="12" name="図 11">
            <a:extLst>
              <a:ext uri="{FF2B5EF4-FFF2-40B4-BE49-F238E27FC236}">
                <a16:creationId xmlns:a16="http://schemas.microsoft.com/office/drawing/2014/main" id="{C42F2F8C-9944-412A-8592-E9EF99C6AF12}"/>
              </a:ext>
            </a:extLst>
          </p:cNvPr>
          <p:cNvPicPr>
            <a:picLocks noChangeAspect="1"/>
          </p:cNvPicPr>
          <p:nvPr/>
        </p:nvPicPr>
        <p:blipFill>
          <a:blip r:embed="rId28"/>
          <a:stretch>
            <a:fillRect/>
          </a:stretch>
        </p:blipFill>
        <p:spPr>
          <a:xfrm>
            <a:off x="2206713" y="4595840"/>
            <a:ext cx="966767" cy="172637"/>
          </a:xfrm>
          <a:prstGeom prst="rect">
            <a:avLst/>
          </a:prstGeom>
        </p:spPr>
      </p:pic>
    </p:spTree>
    <p:extLst>
      <p:ext uri="{BB962C8B-B14F-4D97-AF65-F5344CB8AC3E}">
        <p14:creationId xmlns:p14="http://schemas.microsoft.com/office/powerpoint/2010/main" val="2008159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テキスト ボックス 105">
            <a:extLst>
              <a:ext uri="{FF2B5EF4-FFF2-40B4-BE49-F238E27FC236}">
                <a16:creationId xmlns:a16="http://schemas.microsoft.com/office/drawing/2014/main" id="{482B97C0-222A-448F-B2C0-EA4CB6262942}"/>
              </a:ext>
            </a:extLst>
          </p:cNvPr>
          <p:cNvSpPr txBox="1"/>
          <p:nvPr/>
        </p:nvSpPr>
        <p:spPr>
          <a:xfrm>
            <a:off x="5419642" y="6270944"/>
            <a:ext cx="3690434" cy="400110"/>
          </a:xfrm>
          <a:prstGeom prst="rect">
            <a:avLst/>
          </a:prstGeom>
          <a:noFill/>
        </p:spPr>
        <p:txBody>
          <a:bodyPr wrap="none" rtlCol="0">
            <a:spAutoFit/>
          </a:bodyPr>
          <a:lstStyle/>
          <a:p>
            <a:r>
              <a:rPr kumimoji="1" lang="ja-JP" altLang="en-US" sz="1000" dirty="0">
                <a:latin typeface="メイリオ" pitchFamily="50" charset="-128"/>
                <a:ea typeface="メイリオ" pitchFamily="50" charset="-128"/>
                <a:cs typeface="メイリオ" pitchFamily="50" charset="-128"/>
              </a:rPr>
              <a:t>日糖協</a:t>
            </a:r>
            <a:r>
              <a:rPr kumimoji="1" lang="en-US" altLang="ja-JP" sz="1000" dirty="0">
                <a:latin typeface="メイリオ" pitchFamily="50" charset="-128"/>
                <a:ea typeface="メイリオ" pitchFamily="50" charset="-128"/>
                <a:cs typeface="メイリオ" pitchFamily="50" charset="-128"/>
              </a:rPr>
              <a:t>HP</a:t>
            </a:r>
            <a:r>
              <a:rPr kumimoji="1" lang="ja-JP" altLang="en-US" sz="1000" dirty="0">
                <a:latin typeface="メイリオ" pitchFamily="50" charset="-128"/>
                <a:ea typeface="メイリオ" pitchFamily="50" charset="-128"/>
                <a:cs typeface="メイリオ" pitchFamily="50" charset="-128"/>
              </a:rPr>
              <a:t>に設置された動画の視聴で研修会［基本編］修了と</a:t>
            </a:r>
            <a:endParaRPr kumimoji="1" lang="en-US" altLang="ja-JP" sz="1000" dirty="0">
              <a:latin typeface="メイリオ" pitchFamily="50" charset="-128"/>
              <a:ea typeface="メイリオ" pitchFamily="50" charset="-128"/>
              <a:cs typeface="メイリオ" pitchFamily="50" charset="-128"/>
            </a:endParaRPr>
          </a:p>
          <a:p>
            <a:r>
              <a:rPr kumimoji="1" lang="ja-JP" altLang="en-US" sz="1000" dirty="0">
                <a:latin typeface="メイリオ" pitchFamily="50" charset="-128"/>
                <a:ea typeface="メイリオ" pitchFamily="50" charset="-128"/>
                <a:cs typeface="メイリオ" pitchFamily="50" charset="-128"/>
              </a:rPr>
              <a:t>みなし、基本項目の</a:t>
            </a:r>
            <a:r>
              <a:rPr kumimoji="1" lang="en-US" altLang="ja-JP" sz="1000" dirty="0">
                <a:latin typeface="メイリオ" pitchFamily="50" charset="-128"/>
                <a:ea typeface="メイリオ" pitchFamily="50" charset="-128"/>
                <a:cs typeface="メイリオ" pitchFamily="50" charset="-128"/>
              </a:rPr>
              <a:t>38</a:t>
            </a:r>
            <a:r>
              <a:rPr lang="ja-JP" altLang="en-US" sz="1000" dirty="0">
                <a:latin typeface="メイリオ" pitchFamily="50" charset="-128"/>
                <a:ea typeface="メイリオ" pitchFamily="50" charset="-128"/>
                <a:cs typeface="メイリオ" pitchFamily="50" charset="-128"/>
              </a:rPr>
              <a:t>枚のカードを導入可能</a:t>
            </a:r>
            <a:endParaRPr kumimoji="1" lang="ja-JP" altLang="en-US" sz="1000" dirty="0">
              <a:latin typeface="メイリオ" pitchFamily="50" charset="-128"/>
              <a:ea typeface="メイリオ" pitchFamily="50" charset="-128"/>
              <a:cs typeface="メイリオ" pitchFamily="50" charset="-128"/>
            </a:endParaRPr>
          </a:p>
        </p:txBody>
      </p:sp>
      <p:pic>
        <p:nvPicPr>
          <p:cNvPr id="4" name="図 3">
            <a:extLst>
              <a:ext uri="{FF2B5EF4-FFF2-40B4-BE49-F238E27FC236}">
                <a16:creationId xmlns:a16="http://schemas.microsoft.com/office/drawing/2014/main" id="{DBC9A1C2-5E6D-46C3-9B58-F6AA84E55577}"/>
              </a:ext>
            </a:extLst>
          </p:cNvPr>
          <p:cNvPicPr>
            <a:picLocks noChangeAspect="1"/>
          </p:cNvPicPr>
          <p:nvPr/>
        </p:nvPicPr>
        <p:blipFill>
          <a:blip r:embed="rId3"/>
          <a:stretch>
            <a:fillRect/>
          </a:stretch>
        </p:blipFill>
        <p:spPr>
          <a:xfrm>
            <a:off x="0" y="0"/>
            <a:ext cx="9144000" cy="1566293"/>
          </a:xfrm>
          <a:prstGeom prst="rect">
            <a:avLst/>
          </a:prstGeom>
        </p:spPr>
      </p:pic>
      <p:pic>
        <p:nvPicPr>
          <p:cNvPr id="7" name="図 6">
            <a:extLst>
              <a:ext uri="{FF2B5EF4-FFF2-40B4-BE49-F238E27FC236}">
                <a16:creationId xmlns:a16="http://schemas.microsoft.com/office/drawing/2014/main" id="{81661A3B-08E4-4DE3-BAC1-A002E090AED5}"/>
              </a:ext>
            </a:extLst>
          </p:cNvPr>
          <p:cNvPicPr>
            <a:picLocks noChangeAspect="1"/>
          </p:cNvPicPr>
          <p:nvPr/>
        </p:nvPicPr>
        <p:blipFill>
          <a:blip r:embed="rId4"/>
          <a:stretch>
            <a:fillRect/>
          </a:stretch>
        </p:blipFill>
        <p:spPr>
          <a:xfrm>
            <a:off x="50105" y="2033034"/>
            <a:ext cx="3228975" cy="428625"/>
          </a:xfrm>
          <a:prstGeom prst="rect">
            <a:avLst/>
          </a:prstGeom>
        </p:spPr>
      </p:pic>
      <p:cxnSp>
        <p:nvCxnSpPr>
          <p:cNvPr id="14" name="コネクタ: カギ線 13">
            <a:extLst>
              <a:ext uri="{FF2B5EF4-FFF2-40B4-BE49-F238E27FC236}">
                <a16:creationId xmlns:a16="http://schemas.microsoft.com/office/drawing/2014/main" id="{FE957922-E9E1-425D-BF30-7B3C8F415E3D}"/>
              </a:ext>
            </a:extLst>
          </p:cNvPr>
          <p:cNvCxnSpPr>
            <a:cxnSpLocks/>
            <a:stCxn id="4" idx="2"/>
            <a:endCxn id="15" idx="0"/>
          </p:cNvCxnSpPr>
          <p:nvPr/>
        </p:nvCxnSpPr>
        <p:spPr>
          <a:xfrm rot="16200000" flipH="1">
            <a:off x="5506050" y="632242"/>
            <a:ext cx="474267" cy="2342367"/>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2989DBAD-7B61-4E4E-B1E8-F32E05C51C61}"/>
              </a:ext>
            </a:extLst>
          </p:cNvPr>
          <p:cNvSpPr/>
          <p:nvPr/>
        </p:nvSpPr>
        <p:spPr>
          <a:xfrm>
            <a:off x="50105" y="2040560"/>
            <a:ext cx="4359057" cy="476733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1" name="グループ化 30">
            <a:extLst>
              <a:ext uri="{FF2B5EF4-FFF2-40B4-BE49-F238E27FC236}">
                <a16:creationId xmlns:a16="http://schemas.microsoft.com/office/drawing/2014/main" id="{6F80B502-170D-4158-B57B-2A9A8DD49925}"/>
              </a:ext>
            </a:extLst>
          </p:cNvPr>
          <p:cNvGrpSpPr/>
          <p:nvPr/>
        </p:nvGrpSpPr>
        <p:grpSpPr>
          <a:xfrm>
            <a:off x="116233" y="3321683"/>
            <a:ext cx="4240638" cy="1869042"/>
            <a:chOff x="128207" y="2979444"/>
            <a:chExt cx="4240638" cy="1869042"/>
          </a:xfrm>
        </p:grpSpPr>
        <p:pic>
          <p:nvPicPr>
            <p:cNvPr id="23" name="図 22">
              <a:extLst>
                <a:ext uri="{FF2B5EF4-FFF2-40B4-BE49-F238E27FC236}">
                  <a16:creationId xmlns:a16="http://schemas.microsoft.com/office/drawing/2014/main" id="{D472F88C-6B83-4322-9966-40096B5EDB25}"/>
                </a:ext>
              </a:extLst>
            </p:cNvPr>
            <p:cNvPicPr>
              <a:picLocks noChangeAspect="1"/>
            </p:cNvPicPr>
            <p:nvPr/>
          </p:nvPicPr>
          <p:blipFill>
            <a:blip r:embed="rId5"/>
            <a:stretch>
              <a:fillRect/>
            </a:stretch>
          </p:blipFill>
          <p:spPr>
            <a:xfrm>
              <a:off x="147546" y="2993430"/>
              <a:ext cx="1367320" cy="872658"/>
            </a:xfrm>
            <a:prstGeom prst="rect">
              <a:avLst/>
            </a:prstGeom>
          </p:spPr>
        </p:pic>
        <p:pic>
          <p:nvPicPr>
            <p:cNvPr id="24" name="図 23">
              <a:extLst>
                <a:ext uri="{FF2B5EF4-FFF2-40B4-BE49-F238E27FC236}">
                  <a16:creationId xmlns:a16="http://schemas.microsoft.com/office/drawing/2014/main" id="{E1B75A5B-6B29-4E48-B813-479619B0DCEF}"/>
                </a:ext>
              </a:extLst>
            </p:cNvPr>
            <p:cNvPicPr>
              <a:picLocks noChangeAspect="1"/>
            </p:cNvPicPr>
            <p:nvPr/>
          </p:nvPicPr>
          <p:blipFill>
            <a:blip r:embed="rId6"/>
            <a:stretch>
              <a:fillRect/>
            </a:stretch>
          </p:blipFill>
          <p:spPr>
            <a:xfrm>
              <a:off x="1577286" y="2993430"/>
              <a:ext cx="1367320" cy="855738"/>
            </a:xfrm>
            <a:prstGeom prst="rect">
              <a:avLst/>
            </a:prstGeom>
          </p:spPr>
        </p:pic>
        <p:pic>
          <p:nvPicPr>
            <p:cNvPr id="25" name="図 24">
              <a:extLst>
                <a:ext uri="{FF2B5EF4-FFF2-40B4-BE49-F238E27FC236}">
                  <a16:creationId xmlns:a16="http://schemas.microsoft.com/office/drawing/2014/main" id="{5A25C56F-6AE4-4DBF-9480-EB8CE62043E9}"/>
                </a:ext>
              </a:extLst>
            </p:cNvPr>
            <p:cNvPicPr>
              <a:picLocks noChangeAspect="1"/>
            </p:cNvPicPr>
            <p:nvPr/>
          </p:nvPicPr>
          <p:blipFill>
            <a:blip r:embed="rId7"/>
            <a:stretch>
              <a:fillRect/>
            </a:stretch>
          </p:blipFill>
          <p:spPr>
            <a:xfrm>
              <a:off x="3007026" y="2979444"/>
              <a:ext cx="1361819" cy="855738"/>
            </a:xfrm>
            <a:prstGeom prst="rect">
              <a:avLst/>
            </a:prstGeom>
          </p:spPr>
        </p:pic>
        <p:pic>
          <p:nvPicPr>
            <p:cNvPr id="26" name="図 25">
              <a:extLst>
                <a:ext uri="{FF2B5EF4-FFF2-40B4-BE49-F238E27FC236}">
                  <a16:creationId xmlns:a16="http://schemas.microsoft.com/office/drawing/2014/main" id="{0BC564F5-DB57-447E-877D-5B84C071C2BB}"/>
                </a:ext>
              </a:extLst>
            </p:cNvPr>
            <p:cNvPicPr>
              <a:picLocks noChangeAspect="1"/>
            </p:cNvPicPr>
            <p:nvPr/>
          </p:nvPicPr>
          <p:blipFill>
            <a:blip r:embed="rId8"/>
            <a:stretch>
              <a:fillRect/>
            </a:stretch>
          </p:blipFill>
          <p:spPr>
            <a:xfrm>
              <a:off x="128207" y="3946055"/>
              <a:ext cx="1386659" cy="863744"/>
            </a:xfrm>
            <a:prstGeom prst="rect">
              <a:avLst/>
            </a:prstGeom>
          </p:spPr>
        </p:pic>
        <p:pic>
          <p:nvPicPr>
            <p:cNvPr id="27" name="図 26">
              <a:extLst>
                <a:ext uri="{FF2B5EF4-FFF2-40B4-BE49-F238E27FC236}">
                  <a16:creationId xmlns:a16="http://schemas.microsoft.com/office/drawing/2014/main" id="{FD461846-4292-463A-BEFF-B8E63D2D5099}"/>
                </a:ext>
              </a:extLst>
            </p:cNvPr>
            <p:cNvPicPr>
              <a:picLocks noChangeAspect="1"/>
            </p:cNvPicPr>
            <p:nvPr/>
          </p:nvPicPr>
          <p:blipFill>
            <a:blip r:embed="rId9"/>
            <a:stretch>
              <a:fillRect/>
            </a:stretch>
          </p:blipFill>
          <p:spPr>
            <a:xfrm>
              <a:off x="1577286" y="3946055"/>
              <a:ext cx="1367320" cy="902431"/>
            </a:xfrm>
            <a:prstGeom prst="rect">
              <a:avLst/>
            </a:prstGeom>
          </p:spPr>
        </p:pic>
        <p:pic>
          <p:nvPicPr>
            <p:cNvPr id="28" name="図 27">
              <a:extLst>
                <a:ext uri="{FF2B5EF4-FFF2-40B4-BE49-F238E27FC236}">
                  <a16:creationId xmlns:a16="http://schemas.microsoft.com/office/drawing/2014/main" id="{7B77D60B-3C94-45E4-8F46-193C3D3AF164}"/>
                </a:ext>
              </a:extLst>
            </p:cNvPr>
            <p:cNvPicPr>
              <a:picLocks noChangeAspect="1"/>
            </p:cNvPicPr>
            <p:nvPr/>
          </p:nvPicPr>
          <p:blipFill>
            <a:blip r:embed="rId10"/>
            <a:stretch>
              <a:fillRect/>
            </a:stretch>
          </p:blipFill>
          <p:spPr>
            <a:xfrm>
              <a:off x="3010734" y="3961285"/>
              <a:ext cx="1336766" cy="840508"/>
            </a:xfrm>
            <a:prstGeom prst="rect">
              <a:avLst/>
            </a:prstGeom>
          </p:spPr>
        </p:pic>
      </p:grpSp>
      <p:pic>
        <p:nvPicPr>
          <p:cNvPr id="29" name="図 28">
            <a:extLst>
              <a:ext uri="{FF2B5EF4-FFF2-40B4-BE49-F238E27FC236}">
                <a16:creationId xmlns:a16="http://schemas.microsoft.com/office/drawing/2014/main" id="{3FF488BE-9A85-4967-B059-3EE8DE0A6069}"/>
              </a:ext>
            </a:extLst>
          </p:cNvPr>
          <p:cNvPicPr>
            <a:picLocks noChangeAspect="1"/>
          </p:cNvPicPr>
          <p:nvPr/>
        </p:nvPicPr>
        <p:blipFill>
          <a:blip r:embed="rId11"/>
          <a:stretch>
            <a:fillRect/>
          </a:stretch>
        </p:blipFill>
        <p:spPr>
          <a:xfrm>
            <a:off x="116233" y="2430347"/>
            <a:ext cx="1171575" cy="171450"/>
          </a:xfrm>
          <a:prstGeom prst="rect">
            <a:avLst/>
          </a:prstGeom>
        </p:spPr>
      </p:pic>
      <p:pic>
        <p:nvPicPr>
          <p:cNvPr id="30" name="図 29">
            <a:extLst>
              <a:ext uri="{FF2B5EF4-FFF2-40B4-BE49-F238E27FC236}">
                <a16:creationId xmlns:a16="http://schemas.microsoft.com/office/drawing/2014/main" id="{0AB56C38-560A-46B8-BB97-CA48C7631872}"/>
              </a:ext>
            </a:extLst>
          </p:cNvPr>
          <p:cNvPicPr>
            <a:picLocks noChangeAspect="1"/>
          </p:cNvPicPr>
          <p:nvPr/>
        </p:nvPicPr>
        <p:blipFill>
          <a:blip r:embed="rId12"/>
          <a:stretch>
            <a:fillRect/>
          </a:stretch>
        </p:blipFill>
        <p:spPr>
          <a:xfrm>
            <a:off x="180887" y="2714534"/>
            <a:ext cx="1895475" cy="504825"/>
          </a:xfrm>
          <a:prstGeom prst="rect">
            <a:avLst/>
          </a:prstGeom>
        </p:spPr>
      </p:pic>
      <p:pic>
        <p:nvPicPr>
          <p:cNvPr id="32" name="図 31">
            <a:extLst>
              <a:ext uri="{FF2B5EF4-FFF2-40B4-BE49-F238E27FC236}">
                <a16:creationId xmlns:a16="http://schemas.microsoft.com/office/drawing/2014/main" id="{737C8741-3BC0-4E2C-B5DC-8E3D941E80F3}"/>
              </a:ext>
            </a:extLst>
          </p:cNvPr>
          <p:cNvPicPr>
            <a:picLocks noChangeAspect="1"/>
          </p:cNvPicPr>
          <p:nvPr/>
        </p:nvPicPr>
        <p:blipFill>
          <a:blip r:embed="rId13"/>
          <a:stretch>
            <a:fillRect/>
          </a:stretch>
        </p:blipFill>
        <p:spPr>
          <a:xfrm>
            <a:off x="2248972" y="2709771"/>
            <a:ext cx="1190625" cy="514350"/>
          </a:xfrm>
          <a:prstGeom prst="rect">
            <a:avLst/>
          </a:prstGeom>
        </p:spPr>
      </p:pic>
      <p:pic>
        <p:nvPicPr>
          <p:cNvPr id="34" name="図 33">
            <a:extLst>
              <a:ext uri="{FF2B5EF4-FFF2-40B4-BE49-F238E27FC236}">
                <a16:creationId xmlns:a16="http://schemas.microsoft.com/office/drawing/2014/main" id="{B21D6F54-6DBF-434A-802A-AF6DC0447CB8}"/>
              </a:ext>
            </a:extLst>
          </p:cNvPr>
          <p:cNvPicPr>
            <a:picLocks noChangeAspect="1"/>
          </p:cNvPicPr>
          <p:nvPr/>
        </p:nvPicPr>
        <p:blipFill>
          <a:blip r:embed="rId14"/>
          <a:stretch>
            <a:fillRect/>
          </a:stretch>
        </p:blipFill>
        <p:spPr>
          <a:xfrm>
            <a:off x="2614456" y="5497066"/>
            <a:ext cx="1661699" cy="1260030"/>
          </a:xfrm>
          <a:prstGeom prst="rect">
            <a:avLst/>
          </a:prstGeom>
        </p:spPr>
      </p:pic>
      <p:cxnSp>
        <p:nvCxnSpPr>
          <p:cNvPr id="21" name="コネクタ: カギ線 20">
            <a:extLst>
              <a:ext uri="{FF2B5EF4-FFF2-40B4-BE49-F238E27FC236}">
                <a16:creationId xmlns:a16="http://schemas.microsoft.com/office/drawing/2014/main" id="{2BD6131B-E595-4871-95A3-C1F41841D654}"/>
              </a:ext>
            </a:extLst>
          </p:cNvPr>
          <p:cNvCxnSpPr>
            <a:cxnSpLocks/>
            <a:stCxn id="4" idx="2"/>
            <a:endCxn id="20" idx="0"/>
          </p:cNvCxnSpPr>
          <p:nvPr/>
        </p:nvCxnSpPr>
        <p:spPr>
          <a:xfrm rot="5400000">
            <a:off x="3163684" y="632243"/>
            <a:ext cx="474267" cy="2342366"/>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2834AD66-AE2E-44F5-979E-983B6ADAFF96}"/>
              </a:ext>
            </a:extLst>
          </p:cNvPr>
          <p:cNvSpPr/>
          <p:nvPr/>
        </p:nvSpPr>
        <p:spPr>
          <a:xfrm>
            <a:off x="4734839" y="2040560"/>
            <a:ext cx="4359056" cy="476733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6" name="グループ化 35">
            <a:extLst>
              <a:ext uri="{FF2B5EF4-FFF2-40B4-BE49-F238E27FC236}">
                <a16:creationId xmlns:a16="http://schemas.microsoft.com/office/drawing/2014/main" id="{952E242E-DCAD-4483-8257-1AF26371DD1A}"/>
              </a:ext>
            </a:extLst>
          </p:cNvPr>
          <p:cNvGrpSpPr/>
          <p:nvPr/>
        </p:nvGrpSpPr>
        <p:grpSpPr>
          <a:xfrm>
            <a:off x="4847033" y="4081778"/>
            <a:ext cx="4072375" cy="1959743"/>
            <a:chOff x="338416" y="3212976"/>
            <a:chExt cx="6768752" cy="3257317"/>
          </a:xfrm>
        </p:grpSpPr>
        <p:sp>
          <p:nvSpPr>
            <p:cNvPr id="37" name="角丸四角形 60">
              <a:extLst>
                <a:ext uri="{FF2B5EF4-FFF2-40B4-BE49-F238E27FC236}">
                  <a16:creationId xmlns:a16="http://schemas.microsoft.com/office/drawing/2014/main" id="{3E81717A-A194-4B7A-B26E-70C60F7583E1}"/>
                </a:ext>
              </a:extLst>
            </p:cNvPr>
            <p:cNvSpPr/>
            <p:nvPr/>
          </p:nvSpPr>
          <p:spPr>
            <a:xfrm>
              <a:off x="2498656" y="3212976"/>
              <a:ext cx="2376264" cy="31683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47">
              <a:extLst>
                <a:ext uri="{FF2B5EF4-FFF2-40B4-BE49-F238E27FC236}">
                  <a16:creationId xmlns:a16="http://schemas.microsoft.com/office/drawing/2014/main" id="{56E8D6F2-09AA-4721-A904-B80E7ABC70DF}"/>
                </a:ext>
              </a:extLst>
            </p:cNvPr>
            <p:cNvSpPr/>
            <p:nvPr/>
          </p:nvSpPr>
          <p:spPr>
            <a:xfrm>
              <a:off x="338416" y="3212976"/>
              <a:ext cx="2016224" cy="31683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Picture 4" descr="C:\Users\user\Desktop\療養指導カードトレーニング\協賛獲得PPT　-ノボ-\素材\カード裏影なし.png">
              <a:extLst>
                <a:ext uri="{FF2B5EF4-FFF2-40B4-BE49-F238E27FC236}">
                  <a16:creationId xmlns:a16="http://schemas.microsoft.com/office/drawing/2014/main" id="{3DAA0188-46E4-430A-A8A6-35233E42A5AB}"/>
                </a:ext>
              </a:extLst>
            </p:cNvPr>
            <p:cNvPicPr>
              <a:picLocks noChangeAspect="1" noChangeArrowheads="1"/>
            </p:cNvPicPr>
            <p:nvPr/>
          </p:nvPicPr>
          <p:blipFill>
            <a:blip r:embed="rId15" cstate="print"/>
            <a:srcRect/>
            <a:stretch>
              <a:fillRect/>
            </a:stretch>
          </p:blipFill>
          <p:spPr bwMode="auto">
            <a:xfrm>
              <a:off x="554440" y="3573016"/>
              <a:ext cx="1017727" cy="617456"/>
            </a:xfrm>
            <a:prstGeom prst="rect">
              <a:avLst/>
            </a:prstGeom>
            <a:noFill/>
          </p:spPr>
        </p:pic>
        <p:pic>
          <p:nvPicPr>
            <p:cNvPr id="40" name="Picture 5" descr="C:\Users\user\Desktop\療養指導カードトレーニング\協賛獲得PPT　-ノボ-\素材\指導箋13.png">
              <a:extLst>
                <a:ext uri="{FF2B5EF4-FFF2-40B4-BE49-F238E27FC236}">
                  <a16:creationId xmlns:a16="http://schemas.microsoft.com/office/drawing/2014/main" id="{457FAD08-E26B-4529-92E6-9B5DE7F59907}"/>
                </a:ext>
              </a:extLst>
            </p:cNvPr>
            <p:cNvPicPr>
              <a:picLocks noChangeAspect="1" noChangeArrowheads="1"/>
            </p:cNvPicPr>
            <p:nvPr/>
          </p:nvPicPr>
          <p:blipFill>
            <a:blip r:embed="rId16" cstate="print"/>
            <a:srcRect/>
            <a:stretch>
              <a:fillRect/>
            </a:stretch>
          </p:blipFill>
          <p:spPr bwMode="auto">
            <a:xfrm>
              <a:off x="3663289" y="4370414"/>
              <a:ext cx="1067619" cy="1506858"/>
            </a:xfrm>
            <a:prstGeom prst="rect">
              <a:avLst/>
            </a:prstGeom>
            <a:noFill/>
          </p:spPr>
        </p:pic>
        <p:pic>
          <p:nvPicPr>
            <p:cNvPr id="41" name="Picture 6" descr="C:\Users\user\Desktop\療養指導カードトレーニング\協賛獲得PPT　-ノボ-\素材\指導箋12.png">
              <a:extLst>
                <a:ext uri="{FF2B5EF4-FFF2-40B4-BE49-F238E27FC236}">
                  <a16:creationId xmlns:a16="http://schemas.microsoft.com/office/drawing/2014/main" id="{6324DC6A-CF8A-4292-BBBF-6EDABFA63123}"/>
                </a:ext>
              </a:extLst>
            </p:cNvPr>
            <p:cNvPicPr>
              <a:picLocks noChangeAspect="1" noChangeArrowheads="1"/>
            </p:cNvPicPr>
            <p:nvPr/>
          </p:nvPicPr>
          <p:blipFill>
            <a:blip r:embed="rId17" cstate="print"/>
            <a:srcRect/>
            <a:stretch>
              <a:fillRect/>
            </a:stretch>
          </p:blipFill>
          <p:spPr bwMode="auto">
            <a:xfrm>
              <a:off x="3591282" y="4298408"/>
              <a:ext cx="1080119" cy="1506859"/>
            </a:xfrm>
            <a:prstGeom prst="rect">
              <a:avLst/>
            </a:prstGeom>
            <a:noFill/>
          </p:spPr>
        </p:pic>
        <p:pic>
          <p:nvPicPr>
            <p:cNvPr id="42" name="Picture 7" descr="C:\Users\user\Desktop\療養指導カードトレーニング\協賛獲得PPT　-ノボ-\素材\指導箋11.png">
              <a:extLst>
                <a:ext uri="{FF2B5EF4-FFF2-40B4-BE49-F238E27FC236}">
                  <a16:creationId xmlns:a16="http://schemas.microsoft.com/office/drawing/2014/main" id="{4EB521C0-B15E-4762-811C-059BF21717FE}"/>
                </a:ext>
              </a:extLst>
            </p:cNvPr>
            <p:cNvPicPr>
              <a:picLocks noChangeAspect="1" noChangeArrowheads="1"/>
            </p:cNvPicPr>
            <p:nvPr/>
          </p:nvPicPr>
          <p:blipFill>
            <a:blip r:embed="rId18" cstate="print"/>
            <a:srcRect/>
            <a:stretch>
              <a:fillRect/>
            </a:stretch>
          </p:blipFill>
          <p:spPr bwMode="auto">
            <a:xfrm>
              <a:off x="3519271" y="4226401"/>
              <a:ext cx="1068206" cy="1506859"/>
            </a:xfrm>
            <a:prstGeom prst="rect">
              <a:avLst/>
            </a:prstGeom>
            <a:noFill/>
          </p:spPr>
        </p:pic>
        <p:pic>
          <p:nvPicPr>
            <p:cNvPr id="43" name="Picture 8" descr="C:\Users\user\Desktop\療養指導カードトレーニング\協賛獲得PPT　-ノボ-\素材\指導箋10.png">
              <a:extLst>
                <a:ext uri="{FF2B5EF4-FFF2-40B4-BE49-F238E27FC236}">
                  <a16:creationId xmlns:a16="http://schemas.microsoft.com/office/drawing/2014/main" id="{3F4BD22B-C559-4803-9058-B253BBA7B4D3}"/>
                </a:ext>
              </a:extLst>
            </p:cNvPr>
            <p:cNvPicPr>
              <a:picLocks noChangeAspect="1" noChangeArrowheads="1"/>
            </p:cNvPicPr>
            <p:nvPr/>
          </p:nvPicPr>
          <p:blipFill>
            <a:blip r:embed="rId19" cstate="print"/>
            <a:srcRect/>
            <a:stretch>
              <a:fillRect/>
            </a:stretch>
          </p:blipFill>
          <p:spPr bwMode="auto">
            <a:xfrm>
              <a:off x="3447263" y="4154392"/>
              <a:ext cx="1063544" cy="1506859"/>
            </a:xfrm>
            <a:prstGeom prst="rect">
              <a:avLst/>
            </a:prstGeom>
            <a:noFill/>
          </p:spPr>
        </p:pic>
        <p:pic>
          <p:nvPicPr>
            <p:cNvPr id="44" name="Picture 9" descr="C:\Users\user\Desktop\療養指導カードトレーニング\協賛獲得PPT　-ノボ-\素材\指導箋9.png">
              <a:extLst>
                <a:ext uri="{FF2B5EF4-FFF2-40B4-BE49-F238E27FC236}">
                  <a16:creationId xmlns:a16="http://schemas.microsoft.com/office/drawing/2014/main" id="{B8A90886-A4FE-4002-A76A-A3D9D114496A}"/>
                </a:ext>
              </a:extLst>
            </p:cNvPr>
            <p:cNvPicPr>
              <a:picLocks noChangeAspect="1" noChangeArrowheads="1"/>
            </p:cNvPicPr>
            <p:nvPr/>
          </p:nvPicPr>
          <p:blipFill>
            <a:blip r:embed="rId20" cstate="print"/>
            <a:srcRect/>
            <a:stretch>
              <a:fillRect/>
            </a:stretch>
          </p:blipFill>
          <p:spPr bwMode="auto">
            <a:xfrm>
              <a:off x="3375257" y="4082385"/>
              <a:ext cx="1068463" cy="1506859"/>
            </a:xfrm>
            <a:prstGeom prst="rect">
              <a:avLst/>
            </a:prstGeom>
            <a:noFill/>
          </p:spPr>
        </p:pic>
        <p:pic>
          <p:nvPicPr>
            <p:cNvPr id="45" name="Picture 10" descr="C:\Users\user\Desktop\療養指導カードトレーニング\協賛獲得PPT　-ノボ-\素材\指導箋8.png">
              <a:extLst>
                <a:ext uri="{FF2B5EF4-FFF2-40B4-BE49-F238E27FC236}">
                  <a16:creationId xmlns:a16="http://schemas.microsoft.com/office/drawing/2014/main" id="{6C9F54CD-FD68-42FD-A5F6-4B469C9EB195}"/>
                </a:ext>
              </a:extLst>
            </p:cNvPr>
            <p:cNvPicPr>
              <a:picLocks noChangeAspect="1" noChangeArrowheads="1"/>
            </p:cNvPicPr>
            <p:nvPr/>
          </p:nvPicPr>
          <p:blipFill>
            <a:blip r:embed="rId21" cstate="print"/>
            <a:srcRect/>
            <a:stretch>
              <a:fillRect/>
            </a:stretch>
          </p:blipFill>
          <p:spPr bwMode="auto">
            <a:xfrm>
              <a:off x="3303249" y="4010376"/>
              <a:ext cx="1069055" cy="1506859"/>
            </a:xfrm>
            <a:prstGeom prst="rect">
              <a:avLst/>
            </a:prstGeom>
            <a:noFill/>
          </p:spPr>
        </p:pic>
        <p:pic>
          <p:nvPicPr>
            <p:cNvPr id="46" name="Picture 11" descr="C:\Users\user\Desktop\療養指導カードトレーニング\協賛獲得PPT　-ノボ-\素材\指導箋7.png">
              <a:extLst>
                <a:ext uri="{FF2B5EF4-FFF2-40B4-BE49-F238E27FC236}">
                  <a16:creationId xmlns:a16="http://schemas.microsoft.com/office/drawing/2014/main" id="{D50CA5F6-0ADE-4BEA-9356-C68CC23849EA}"/>
                </a:ext>
              </a:extLst>
            </p:cNvPr>
            <p:cNvPicPr>
              <a:picLocks noChangeAspect="1" noChangeArrowheads="1"/>
            </p:cNvPicPr>
            <p:nvPr/>
          </p:nvPicPr>
          <p:blipFill>
            <a:blip r:embed="rId22" cstate="print"/>
            <a:srcRect/>
            <a:stretch>
              <a:fillRect/>
            </a:stretch>
          </p:blipFill>
          <p:spPr bwMode="auto">
            <a:xfrm>
              <a:off x="3231237" y="3938369"/>
              <a:ext cx="1066425" cy="1506859"/>
            </a:xfrm>
            <a:prstGeom prst="rect">
              <a:avLst/>
            </a:prstGeom>
            <a:noFill/>
          </p:spPr>
        </p:pic>
        <p:pic>
          <p:nvPicPr>
            <p:cNvPr id="47" name="Picture 12" descr="C:\Users\user\Desktop\療養指導カードトレーニング\協賛獲得PPT　-ノボ-\素材\指導箋6.png">
              <a:extLst>
                <a:ext uri="{FF2B5EF4-FFF2-40B4-BE49-F238E27FC236}">
                  <a16:creationId xmlns:a16="http://schemas.microsoft.com/office/drawing/2014/main" id="{ECF373A6-09E5-42D3-A5A6-3B98C11801F3}"/>
                </a:ext>
              </a:extLst>
            </p:cNvPr>
            <p:cNvPicPr>
              <a:picLocks noChangeAspect="1" noChangeArrowheads="1"/>
            </p:cNvPicPr>
            <p:nvPr/>
          </p:nvPicPr>
          <p:blipFill>
            <a:blip r:embed="rId23" cstate="print"/>
            <a:srcRect/>
            <a:stretch>
              <a:fillRect/>
            </a:stretch>
          </p:blipFill>
          <p:spPr bwMode="auto">
            <a:xfrm>
              <a:off x="3159234" y="3866361"/>
              <a:ext cx="1068463" cy="1506859"/>
            </a:xfrm>
            <a:prstGeom prst="rect">
              <a:avLst/>
            </a:prstGeom>
            <a:noFill/>
          </p:spPr>
        </p:pic>
        <p:pic>
          <p:nvPicPr>
            <p:cNvPr id="48" name="Picture 13" descr="C:\Users\user\Desktop\療養指導カードトレーニング\協賛獲得PPT　-ノボ-\素材\指導箋5.png">
              <a:extLst>
                <a:ext uri="{FF2B5EF4-FFF2-40B4-BE49-F238E27FC236}">
                  <a16:creationId xmlns:a16="http://schemas.microsoft.com/office/drawing/2014/main" id="{490DFA66-9E8B-4E0D-9F2B-8A0C20523D86}"/>
                </a:ext>
              </a:extLst>
            </p:cNvPr>
            <p:cNvPicPr>
              <a:picLocks noChangeAspect="1" noChangeArrowheads="1"/>
            </p:cNvPicPr>
            <p:nvPr/>
          </p:nvPicPr>
          <p:blipFill>
            <a:blip r:embed="rId24" cstate="print"/>
            <a:srcRect/>
            <a:stretch>
              <a:fillRect/>
            </a:stretch>
          </p:blipFill>
          <p:spPr bwMode="auto">
            <a:xfrm>
              <a:off x="3087223" y="3794352"/>
              <a:ext cx="1064983" cy="1506859"/>
            </a:xfrm>
            <a:prstGeom prst="rect">
              <a:avLst/>
            </a:prstGeom>
            <a:noFill/>
          </p:spPr>
        </p:pic>
        <p:pic>
          <p:nvPicPr>
            <p:cNvPr id="49" name="Picture 14" descr="C:\Users\user\Desktop\療養指導カードトレーニング\協賛獲得PPT　-ノボ-\素材\指導箋4.png">
              <a:extLst>
                <a:ext uri="{FF2B5EF4-FFF2-40B4-BE49-F238E27FC236}">
                  <a16:creationId xmlns:a16="http://schemas.microsoft.com/office/drawing/2014/main" id="{A3555230-CA39-48D0-BA85-DA79917FE3E9}"/>
                </a:ext>
              </a:extLst>
            </p:cNvPr>
            <p:cNvPicPr>
              <a:picLocks noChangeAspect="1" noChangeArrowheads="1"/>
            </p:cNvPicPr>
            <p:nvPr/>
          </p:nvPicPr>
          <p:blipFill>
            <a:blip r:embed="rId25" cstate="print"/>
            <a:srcRect/>
            <a:stretch>
              <a:fillRect/>
            </a:stretch>
          </p:blipFill>
          <p:spPr bwMode="auto">
            <a:xfrm>
              <a:off x="3015213" y="3722345"/>
              <a:ext cx="1065827" cy="1506859"/>
            </a:xfrm>
            <a:prstGeom prst="rect">
              <a:avLst/>
            </a:prstGeom>
            <a:noFill/>
          </p:spPr>
        </p:pic>
        <p:pic>
          <p:nvPicPr>
            <p:cNvPr id="50" name="Picture 15" descr="C:\Users\user\Desktop\療養指導カードトレーニング\協賛獲得PPT　-ノボ-\素材\指導箋3.png">
              <a:extLst>
                <a:ext uri="{FF2B5EF4-FFF2-40B4-BE49-F238E27FC236}">
                  <a16:creationId xmlns:a16="http://schemas.microsoft.com/office/drawing/2014/main" id="{98BD264F-2600-4D62-A474-B102911EA9C4}"/>
                </a:ext>
              </a:extLst>
            </p:cNvPr>
            <p:cNvPicPr>
              <a:picLocks noChangeAspect="1" noChangeArrowheads="1"/>
            </p:cNvPicPr>
            <p:nvPr/>
          </p:nvPicPr>
          <p:blipFill>
            <a:blip r:embed="rId26" cstate="print"/>
            <a:srcRect/>
            <a:stretch>
              <a:fillRect/>
            </a:stretch>
          </p:blipFill>
          <p:spPr bwMode="auto">
            <a:xfrm>
              <a:off x="2943204" y="3650336"/>
              <a:ext cx="1069912" cy="1506859"/>
            </a:xfrm>
            <a:prstGeom prst="rect">
              <a:avLst/>
            </a:prstGeom>
            <a:noFill/>
          </p:spPr>
        </p:pic>
        <p:pic>
          <p:nvPicPr>
            <p:cNvPr id="51" name="Picture 16" descr="C:\Users\user\Desktop\療養指導カードトレーニング\協賛獲得PPT　-ノボ-\素材\指導箋2.png">
              <a:extLst>
                <a:ext uri="{FF2B5EF4-FFF2-40B4-BE49-F238E27FC236}">
                  <a16:creationId xmlns:a16="http://schemas.microsoft.com/office/drawing/2014/main" id="{645CD242-CE01-4393-B5F5-317A8BCFF99D}"/>
                </a:ext>
              </a:extLst>
            </p:cNvPr>
            <p:cNvPicPr>
              <a:picLocks noChangeAspect="1" noChangeArrowheads="1"/>
            </p:cNvPicPr>
            <p:nvPr/>
          </p:nvPicPr>
          <p:blipFill>
            <a:blip r:embed="rId27" cstate="print"/>
            <a:srcRect/>
            <a:stretch>
              <a:fillRect/>
            </a:stretch>
          </p:blipFill>
          <p:spPr bwMode="auto">
            <a:xfrm>
              <a:off x="2871198" y="3578329"/>
              <a:ext cx="1065580" cy="1506859"/>
            </a:xfrm>
            <a:prstGeom prst="rect">
              <a:avLst/>
            </a:prstGeom>
            <a:noFill/>
          </p:spPr>
        </p:pic>
        <p:pic>
          <p:nvPicPr>
            <p:cNvPr id="52" name="Picture 17" descr="C:\Users\user\Desktop\療養指導カードトレーニング\協賛獲得PPT　-ノボ-\素材\指導箋1.png">
              <a:extLst>
                <a:ext uri="{FF2B5EF4-FFF2-40B4-BE49-F238E27FC236}">
                  <a16:creationId xmlns:a16="http://schemas.microsoft.com/office/drawing/2014/main" id="{CE70CF2B-9A4C-4796-8249-C178692F3BD7}"/>
                </a:ext>
              </a:extLst>
            </p:cNvPr>
            <p:cNvPicPr>
              <a:picLocks noChangeAspect="1" noChangeArrowheads="1"/>
            </p:cNvPicPr>
            <p:nvPr/>
          </p:nvPicPr>
          <p:blipFill>
            <a:blip r:embed="rId28" cstate="print"/>
            <a:srcRect/>
            <a:stretch>
              <a:fillRect/>
            </a:stretch>
          </p:blipFill>
          <p:spPr bwMode="auto">
            <a:xfrm>
              <a:off x="2799189" y="3506320"/>
              <a:ext cx="1067499" cy="1506859"/>
            </a:xfrm>
            <a:prstGeom prst="rect">
              <a:avLst/>
            </a:prstGeom>
            <a:noFill/>
          </p:spPr>
        </p:pic>
        <p:sp>
          <p:nvSpPr>
            <p:cNvPr id="53" name="テキスト ボックス 52">
              <a:extLst>
                <a:ext uri="{FF2B5EF4-FFF2-40B4-BE49-F238E27FC236}">
                  <a16:creationId xmlns:a16="http://schemas.microsoft.com/office/drawing/2014/main" id="{39E4D870-CE60-4F4D-86D3-0F8B609C8CD2}"/>
                </a:ext>
              </a:extLst>
            </p:cNvPr>
            <p:cNvSpPr txBox="1"/>
            <p:nvPr/>
          </p:nvSpPr>
          <p:spPr>
            <a:xfrm>
              <a:off x="416495" y="5805264"/>
              <a:ext cx="2198641" cy="665029"/>
            </a:xfrm>
            <a:prstGeom prst="rect">
              <a:avLst/>
            </a:prstGeom>
            <a:noFill/>
          </p:spPr>
          <p:txBody>
            <a:bodyPr wrap="none" rtlCol="0">
              <a:spAutoFit/>
            </a:bodyPr>
            <a:lstStyle/>
            <a:p>
              <a:r>
                <a:rPr kumimoji="1" lang="ja-JP" altLang="en-US" sz="1000" dirty="0">
                  <a:latin typeface="メイリオ" pitchFamily="50" charset="-128"/>
                  <a:ea typeface="メイリオ" pitchFamily="50" charset="-128"/>
                  <a:cs typeface="メイリオ" pitchFamily="50" charset="-128"/>
                </a:rPr>
                <a:t>カード（約</a:t>
              </a:r>
              <a:r>
                <a:rPr kumimoji="1" lang="en-US" altLang="ja-JP" sz="1000" dirty="0">
                  <a:latin typeface="メイリオ" pitchFamily="50" charset="-128"/>
                  <a:ea typeface="メイリオ" pitchFamily="50" charset="-128"/>
                  <a:cs typeface="メイリオ" pitchFamily="50" charset="-128"/>
                </a:rPr>
                <a:t>100</a:t>
              </a:r>
              <a:r>
                <a:rPr kumimoji="1" lang="ja-JP" altLang="en-US" sz="1000" dirty="0">
                  <a:latin typeface="メイリオ" pitchFamily="50" charset="-128"/>
                  <a:ea typeface="メイリオ" pitchFamily="50" charset="-128"/>
                  <a:cs typeface="メイリオ" pitchFamily="50" charset="-128"/>
                </a:rPr>
                <a:t>枚）</a:t>
              </a:r>
              <a:endParaRPr kumimoji="1" lang="en-US" altLang="ja-JP" sz="1000" dirty="0">
                <a:latin typeface="メイリオ" pitchFamily="50" charset="-128"/>
                <a:ea typeface="メイリオ" pitchFamily="50" charset="-128"/>
                <a:cs typeface="メイリオ" pitchFamily="50" charset="-128"/>
              </a:endParaRPr>
            </a:p>
            <a:p>
              <a:r>
                <a:rPr lang="ja-JP" altLang="en-US" sz="1000" dirty="0">
                  <a:latin typeface="メイリオ" pitchFamily="50" charset="-128"/>
                  <a:ea typeface="メイリオ" pitchFamily="50" charset="-128"/>
                  <a:cs typeface="メイリオ" pitchFamily="50" charset="-128"/>
                </a:rPr>
                <a:t>名刺サイズ</a:t>
              </a:r>
              <a:endParaRPr kumimoji="1" lang="ja-JP" altLang="en-US" sz="1000" dirty="0">
                <a:latin typeface="メイリオ" pitchFamily="50" charset="-128"/>
                <a:ea typeface="メイリオ" pitchFamily="50" charset="-128"/>
                <a:cs typeface="メイリオ" pitchFamily="50" charset="-128"/>
              </a:endParaRPr>
            </a:p>
          </p:txBody>
        </p:sp>
        <p:sp>
          <p:nvSpPr>
            <p:cNvPr id="54" name="テキスト ボックス 53">
              <a:extLst>
                <a:ext uri="{FF2B5EF4-FFF2-40B4-BE49-F238E27FC236}">
                  <a16:creationId xmlns:a16="http://schemas.microsoft.com/office/drawing/2014/main" id="{F0AE30BE-111D-4A90-B639-42028E15525F}"/>
                </a:ext>
              </a:extLst>
            </p:cNvPr>
            <p:cNvSpPr txBox="1"/>
            <p:nvPr/>
          </p:nvSpPr>
          <p:spPr>
            <a:xfrm>
              <a:off x="2642671" y="5801490"/>
              <a:ext cx="1585835" cy="665029"/>
            </a:xfrm>
            <a:prstGeom prst="rect">
              <a:avLst/>
            </a:prstGeom>
            <a:noFill/>
          </p:spPr>
          <p:txBody>
            <a:bodyPr wrap="none" rtlCol="0">
              <a:spAutoFit/>
            </a:bodyPr>
            <a:lstStyle/>
            <a:p>
              <a:r>
                <a:rPr lang="ja-JP" altLang="en-US" sz="1000" dirty="0">
                  <a:latin typeface="メイリオ" pitchFamily="50" charset="-128"/>
                  <a:ea typeface="メイリオ" pitchFamily="50" charset="-128"/>
                  <a:cs typeface="メイリオ" pitchFamily="50" charset="-128"/>
                </a:rPr>
                <a:t>リーフレット</a:t>
              </a:r>
              <a:endParaRPr lang="en-US" altLang="ja-JP" sz="1000" dirty="0">
                <a:latin typeface="メイリオ" pitchFamily="50" charset="-128"/>
                <a:ea typeface="メイリオ" pitchFamily="50" charset="-128"/>
                <a:cs typeface="メイリオ" pitchFamily="50" charset="-128"/>
              </a:endParaRPr>
            </a:p>
            <a:p>
              <a:r>
                <a:rPr lang="en-US" altLang="ja-JP" sz="1000" dirty="0">
                  <a:latin typeface="メイリオ" pitchFamily="50" charset="-128"/>
                  <a:ea typeface="メイリオ" pitchFamily="50" charset="-128"/>
                  <a:cs typeface="メイリオ" pitchFamily="50" charset="-128"/>
                </a:rPr>
                <a:t>A4</a:t>
              </a:r>
              <a:r>
                <a:rPr lang="ja-JP" altLang="en-US" sz="1000" dirty="0">
                  <a:latin typeface="メイリオ" pitchFamily="50" charset="-128"/>
                  <a:ea typeface="メイリオ" pitchFamily="50" charset="-128"/>
                  <a:cs typeface="メイリオ" pitchFamily="50" charset="-128"/>
                </a:rPr>
                <a:t>サイズ</a:t>
              </a:r>
              <a:endParaRPr kumimoji="1" lang="ja-JP" altLang="en-US" sz="1000" dirty="0">
                <a:latin typeface="メイリオ" pitchFamily="50" charset="-128"/>
                <a:ea typeface="メイリオ" pitchFamily="50" charset="-128"/>
                <a:cs typeface="メイリオ" pitchFamily="50" charset="-128"/>
              </a:endParaRPr>
            </a:p>
          </p:txBody>
        </p:sp>
        <p:pic>
          <p:nvPicPr>
            <p:cNvPr id="55" name="Picture 2" descr="C:\Users\user\Desktop\療養指導カードトレーニング\協賛獲得PPT　-ノボ-\素材\カード13.png">
              <a:extLst>
                <a:ext uri="{FF2B5EF4-FFF2-40B4-BE49-F238E27FC236}">
                  <a16:creationId xmlns:a16="http://schemas.microsoft.com/office/drawing/2014/main" id="{C9FF964F-7B2C-49B2-B592-B1E305CB859D}"/>
                </a:ext>
              </a:extLst>
            </p:cNvPr>
            <p:cNvPicPr>
              <a:picLocks noChangeAspect="1" noChangeArrowheads="1"/>
            </p:cNvPicPr>
            <p:nvPr/>
          </p:nvPicPr>
          <p:blipFill>
            <a:blip r:embed="rId29" cstate="print"/>
            <a:srcRect/>
            <a:stretch>
              <a:fillRect/>
            </a:stretch>
          </p:blipFill>
          <p:spPr bwMode="auto">
            <a:xfrm>
              <a:off x="626447" y="4725385"/>
              <a:ext cx="1190731" cy="720000"/>
            </a:xfrm>
            <a:prstGeom prst="rect">
              <a:avLst/>
            </a:prstGeom>
            <a:noFill/>
          </p:spPr>
        </p:pic>
        <p:pic>
          <p:nvPicPr>
            <p:cNvPr id="56" name="Picture 3" descr="C:\Users\user\Desktop\療養指導カードトレーニング\協賛獲得PPT　-ノボ-\素材\カード12.png">
              <a:extLst>
                <a:ext uri="{FF2B5EF4-FFF2-40B4-BE49-F238E27FC236}">
                  <a16:creationId xmlns:a16="http://schemas.microsoft.com/office/drawing/2014/main" id="{DE7E31B4-5568-4A45-A639-A9E58DADF09C}"/>
                </a:ext>
              </a:extLst>
            </p:cNvPr>
            <p:cNvPicPr>
              <a:picLocks noChangeAspect="1" noChangeArrowheads="1"/>
            </p:cNvPicPr>
            <p:nvPr/>
          </p:nvPicPr>
          <p:blipFill>
            <a:blip r:embed="rId30" cstate="print"/>
            <a:srcRect/>
            <a:stretch>
              <a:fillRect/>
            </a:stretch>
          </p:blipFill>
          <p:spPr bwMode="auto">
            <a:xfrm rot="120000">
              <a:off x="638650" y="4673919"/>
              <a:ext cx="1189750" cy="720000"/>
            </a:xfrm>
            <a:prstGeom prst="rect">
              <a:avLst/>
            </a:prstGeom>
            <a:noFill/>
          </p:spPr>
        </p:pic>
        <p:pic>
          <p:nvPicPr>
            <p:cNvPr id="57" name="Picture 4" descr="C:\Users\user\Desktop\療養指導カードトレーニング\協賛獲得PPT　-ノボ-\素材\カード11.png">
              <a:extLst>
                <a:ext uri="{FF2B5EF4-FFF2-40B4-BE49-F238E27FC236}">
                  <a16:creationId xmlns:a16="http://schemas.microsoft.com/office/drawing/2014/main" id="{E75D98ED-877C-4C0B-953C-4B809C41F6EB}"/>
                </a:ext>
              </a:extLst>
            </p:cNvPr>
            <p:cNvPicPr>
              <a:picLocks noChangeAspect="1" noChangeArrowheads="1"/>
            </p:cNvPicPr>
            <p:nvPr/>
          </p:nvPicPr>
          <p:blipFill>
            <a:blip r:embed="rId31" cstate="print"/>
            <a:srcRect/>
            <a:stretch>
              <a:fillRect/>
            </a:stretch>
          </p:blipFill>
          <p:spPr bwMode="auto">
            <a:xfrm rot="240000">
              <a:off x="650119" y="4621850"/>
              <a:ext cx="1185781" cy="720000"/>
            </a:xfrm>
            <a:prstGeom prst="rect">
              <a:avLst/>
            </a:prstGeom>
            <a:noFill/>
          </p:spPr>
        </p:pic>
        <p:pic>
          <p:nvPicPr>
            <p:cNvPr id="58" name="Picture 5" descr="C:\Users\user\Desktop\療養指導カードトレーニング\協賛獲得PPT　-ノボ-\素材\カード10.png">
              <a:extLst>
                <a:ext uri="{FF2B5EF4-FFF2-40B4-BE49-F238E27FC236}">
                  <a16:creationId xmlns:a16="http://schemas.microsoft.com/office/drawing/2014/main" id="{8E869F8A-D652-4357-BC55-A4DD948D0B81}"/>
                </a:ext>
              </a:extLst>
            </p:cNvPr>
            <p:cNvPicPr>
              <a:picLocks noChangeAspect="1" noChangeArrowheads="1"/>
            </p:cNvPicPr>
            <p:nvPr/>
          </p:nvPicPr>
          <p:blipFill>
            <a:blip r:embed="rId32" cstate="print"/>
            <a:srcRect/>
            <a:stretch>
              <a:fillRect/>
            </a:stretch>
          </p:blipFill>
          <p:spPr bwMode="auto">
            <a:xfrm rot="360000">
              <a:off x="660816" y="4641629"/>
              <a:ext cx="1190731" cy="720000"/>
            </a:xfrm>
            <a:prstGeom prst="rect">
              <a:avLst/>
            </a:prstGeom>
            <a:noFill/>
          </p:spPr>
        </p:pic>
        <p:pic>
          <p:nvPicPr>
            <p:cNvPr id="59" name="Picture 6" descr="C:\Users\user\Desktop\療養指導カードトレーニング\協賛獲得PPT　-ノボ-\素材\カード9.png">
              <a:extLst>
                <a:ext uri="{FF2B5EF4-FFF2-40B4-BE49-F238E27FC236}">
                  <a16:creationId xmlns:a16="http://schemas.microsoft.com/office/drawing/2014/main" id="{5386290E-44EE-45FD-9AA8-101AAAB8B040}"/>
                </a:ext>
              </a:extLst>
            </p:cNvPr>
            <p:cNvPicPr>
              <a:picLocks noChangeAspect="1" noChangeArrowheads="1"/>
            </p:cNvPicPr>
            <p:nvPr/>
          </p:nvPicPr>
          <p:blipFill>
            <a:blip r:embed="rId33" cstate="print"/>
            <a:srcRect/>
            <a:stretch>
              <a:fillRect/>
            </a:stretch>
          </p:blipFill>
          <p:spPr bwMode="auto">
            <a:xfrm rot="480000">
              <a:off x="670760" y="4588649"/>
              <a:ext cx="1189750" cy="720000"/>
            </a:xfrm>
            <a:prstGeom prst="rect">
              <a:avLst/>
            </a:prstGeom>
            <a:noFill/>
          </p:spPr>
        </p:pic>
        <p:pic>
          <p:nvPicPr>
            <p:cNvPr id="60" name="Picture 7" descr="C:\Users\user\Desktop\療養指導カードトレーニング\協賛獲得PPT　-ノボ-\素材\カード8.png">
              <a:extLst>
                <a:ext uri="{FF2B5EF4-FFF2-40B4-BE49-F238E27FC236}">
                  <a16:creationId xmlns:a16="http://schemas.microsoft.com/office/drawing/2014/main" id="{C3C9AAD6-D1DF-4A20-8146-B2BD74759943}"/>
                </a:ext>
              </a:extLst>
            </p:cNvPr>
            <p:cNvPicPr>
              <a:picLocks noChangeAspect="1" noChangeArrowheads="1"/>
            </p:cNvPicPr>
            <p:nvPr/>
          </p:nvPicPr>
          <p:blipFill>
            <a:blip r:embed="rId34" cstate="print"/>
            <a:srcRect/>
            <a:stretch>
              <a:fillRect/>
            </a:stretch>
          </p:blipFill>
          <p:spPr bwMode="auto">
            <a:xfrm rot="600000">
              <a:off x="679905" y="4535398"/>
              <a:ext cx="1192234" cy="720000"/>
            </a:xfrm>
            <a:prstGeom prst="rect">
              <a:avLst/>
            </a:prstGeom>
            <a:noFill/>
          </p:spPr>
        </p:pic>
        <p:pic>
          <p:nvPicPr>
            <p:cNvPr id="61" name="Picture 8" descr="C:\Users\user\Desktop\療養指導カードトレーニング\協賛獲得PPT　-ノボ-\素材\カード7.png">
              <a:extLst>
                <a:ext uri="{FF2B5EF4-FFF2-40B4-BE49-F238E27FC236}">
                  <a16:creationId xmlns:a16="http://schemas.microsoft.com/office/drawing/2014/main" id="{93CDAD03-C425-429D-A153-89E4BFAFFEEE}"/>
                </a:ext>
              </a:extLst>
            </p:cNvPr>
            <p:cNvPicPr>
              <a:picLocks noChangeAspect="1" noChangeArrowheads="1"/>
            </p:cNvPicPr>
            <p:nvPr/>
          </p:nvPicPr>
          <p:blipFill>
            <a:blip r:embed="rId35" cstate="print"/>
            <a:srcRect/>
            <a:stretch>
              <a:fillRect/>
            </a:stretch>
          </p:blipFill>
          <p:spPr bwMode="auto">
            <a:xfrm rot="720000">
              <a:off x="688345" y="4480692"/>
              <a:ext cx="1185250" cy="720000"/>
            </a:xfrm>
            <a:prstGeom prst="rect">
              <a:avLst/>
            </a:prstGeom>
            <a:noFill/>
          </p:spPr>
        </p:pic>
        <p:pic>
          <p:nvPicPr>
            <p:cNvPr id="62" name="Picture 9" descr="C:\Users\user\Desktop\療養指導カードトレーニング\協賛獲得PPT　-ノボ-\素材\カード6.png">
              <a:extLst>
                <a:ext uri="{FF2B5EF4-FFF2-40B4-BE49-F238E27FC236}">
                  <a16:creationId xmlns:a16="http://schemas.microsoft.com/office/drawing/2014/main" id="{75812AA5-B315-41A4-B2D5-BDF8BBFE9775}"/>
                </a:ext>
              </a:extLst>
            </p:cNvPr>
            <p:cNvPicPr>
              <a:picLocks noChangeAspect="1" noChangeArrowheads="1"/>
            </p:cNvPicPr>
            <p:nvPr/>
          </p:nvPicPr>
          <p:blipFill>
            <a:blip r:embed="rId36" cstate="print"/>
            <a:srcRect/>
            <a:stretch>
              <a:fillRect/>
            </a:stretch>
          </p:blipFill>
          <p:spPr bwMode="auto">
            <a:xfrm rot="840000">
              <a:off x="695894" y="4426376"/>
              <a:ext cx="1188251" cy="720000"/>
            </a:xfrm>
            <a:prstGeom prst="rect">
              <a:avLst/>
            </a:prstGeom>
            <a:noFill/>
          </p:spPr>
        </p:pic>
        <p:pic>
          <p:nvPicPr>
            <p:cNvPr id="63" name="Picture 10" descr="C:\Users\user\Desktop\療養指導カードトレーニング\協賛獲得PPT　-ノボ-\素材\カード5.png">
              <a:extLst>
                <a:ext uri="{FF2B5EF4-FFF2-40B4-BE49-F238E27FC236}">
                  <a16:creationId xmlns:a16="http://schemas.microsoft.com/office/drawing/2014/main" id="{F4C455D1-984F-463E-A13E-5E7B8D6E3179}"/>
                </a:ext>
              </a:extLst>
            </p:cNvPr>
            <p:cNvPicPr>
              <a:picLocks noChangeAspect="1" noChangeArrowheads="1"/>
            </p:cNvPicPr>
            <p:nvPr/>
          </p:nvPicPr>
          <p:blipFill>
            <a:blip r:embed="rId37" cstate="print"/>
            <a:srcRect/>
            <a:stretch>
              <a:fillRect/>
            </a:stretch>
          </p:blipFill>
          <p:spPr bwMode="auto">
            <a:xfrm rot="960000">
              <a:off x="702633" y="4371354"/>
              <a:ext cx="1189750" cy="720000"/>
            </a:xfrm>
            <a:prstGeom prst="rect">
              <a:avLst/>
            </a:prstGeom>
            <a:noFill/>
          </p:spPr>
        </p:pic>
        <p:pic>
          <p:nvPicPr>
            <p:cNvPr id="64" name="Picture 11" descr="C:\Users\user\Desktop\療養指導カードトレーニング\協賛獲得PPT　-ノボ-\素材\カード4.png">
              <a:extLst>
                <a:ext uri="{FF2B5EF4-FFF2-40B4-BE49-F238E27FC236}">
                  <a16:creationId xmlns:a16="http://schemas.microsoft.com/office/drawing/2014/main" id="{2F03C73C-7111-4B02-85F3-9421D6516F45}"/>
                </a:ext>
              </a:extLst>
            </p:cNvPr>
            <p:cNvPicPr>
              <a:picLocks noChangeAspect="1" noChangeArrowheads="1"/>
            </p:cNvPicPr>
            <p:nvPr/>
          </p:nvPicPr>
          <p:blipFill>
            <a:blip r:embed="rId38" cstate="print"/>
            <a:srcRect/>
            <a:stretch>
              <a:fillRect/>
            </a:stretch>
          </p:blipFill>
          <p:spPr bwMode="auto">
            <a:xfrm rot="1080000">
              <a:off x="708607" y="4315377"/>
              <a:ext cx="1188773" cy="720000"/>
            </a:xfrm>
            <a:prstGeom prst="rect">
              <a:avLst/>
            </a:prstGeom>
            <a:noFill/>
          </p:spPr>
        </p:pic>
        <p:pic>
          <p:nvPicPr>
            <p:cNvPr id="65" name="Picture 12" descr="C:\Users\user\Desktop\療養指導カードトレーニング\協賛獲得PPT　-ノボ-\素材\カード3.png">
              <a:extLst>
                <a:ext uri="{FF2B5EF4-FFF2-40B4-BE49-F238E27FC236}">
                  <a16:creationId xmlns:a16="http://schemas.microsoft.com/office/drawing/2014/main" id="{F9C7863C-0A48-4579-928E-1D60D8BD77C6}"/>
                </a:ext>
              </a:extLst>
            </p:cNvPr>
            <p:cNvPicPr>
              <a:picLocks noChangeAspect="1" noChangeArrowheads="1"/>
            </p:cNvPicPr>
            <p:nvPr/>
          </p:nvPicPr>
          <p:blipFill>
            <a:blip r:embed="rId39" cstate="print"/>
            <a:srcRect/>
            <a:stretch>
              <a:fillRect/>
            </a:stretch>
          </p:blipFill>
          <p:spPr bwMode="auto">
            <a:xfrm rot="1200000">
              <a:off x="713806" y="4258472"/>
              <a:ext cx="1186306" cy="720000"/>
            </a:xfrm>
            <a:prstGeom prst="rect">
              <a:avLst/>
            </a:prstGeom>
            <a:noFill/>
          </p:spPr>
        </p:pic>
        <p:pic>
          <p:nvPicPr>
            <p:cNvPr id="66" name="Picture 13" descr="C:\Users\user\Desktop\療養指導カードトレーニング\協賛獲得PPT　-ノボ-\素材\カード2.png">
              <a:extLst>
                <a:ext uri="{FF2B5EF4-FFF2-40B4-BE49-F238E27FC236}">
                  <a16:creationId xmlns:a16="http://schemas.microsoft.com/office/drawing/2014/main" id="{6C10923E-85C5-4C15-AEB8-9D7A215C868F}"/>
                </a:ext>
              </a:extLst>
            </p:cNvPr>
            <p:cNvPicPr>
              <a:picLocks noChangeAspect="1" noChangeArrowheads="1"/>
            </p:cNvPicPr>
            <p:nvPr/>
          </p:nvPicPr>
          <p:blipFill>
            <a:blip r:embed="rId40" cstate="print"/>
            <a:srcRect/>
            <a:stretch>
              <a:fillRect/>
            </a:stretch>
          </p:blipFill>
          <p:spPr bwMode="auto">
            <a:xfrm rot="1320000">
              <a:off x="717989" y="4201935"/>
              <a:ext cx="1189750" cy="720000"/>
            </a:xfrm>
            <a:prstGeom prst="rect">
              <a:avLst/>
            </a:prstGeom>
            <a:noFill/>
          </p:spPr>
        </p:pic>
        <p:pic>
          <p:nvPicPr>
            <p:cNvPr id="67" name="Picture 14" descr="C:\Users\user\Desktop\療養指導カードトレーニング\協賛獲得PPT　-ノボ-\素材\カード1.png">
              <a:extLst>
                <a:ext uri="{FF2B5EF4-FFF2-40B4-BE49-F238E27FC236}">
                  <a16:creationId xmlns:a16="http://schemas.microsoft.com/office/drawing/2014/main" id="{1B11B5DF-28A4-4CFA-B732-BE7F0A5D4F1F}"/>
                </a:ext>
              </a:extLst>
            </p:cNvPr>
            <p:cNvPicPr>
              <a:picLocks noChangeAspect="1" noChangeArrowheads="1"/>
            </p:cNvPicPr>
            <p:nvPr/>
          </p:nvPicPr>
          <p:blipFill>
            <a:blip r:embed="rId41" cstate="print"/>
            <a:srcRect/>
            <a:stretch>
              <a:fillRect/>
            </a:stretch>
          </p:blipFill>
          <p:spPr bwMode="auto">
            <a:xfrm rot="1440000">
              <a:off x="721553" y="4143628"/>
              <a:ext cx="1187277" cy="720000"/>
            </a:xfrm>
            <a:prstGeom prst="rect">
              <a:avLst/>
            </a:prstGeom>
            <a:noFill/>
          </p:spPr>
        </p:pic>
        <p:sp>
          <p:nvSpPr>
            <p:cNvPr id="68" name="角丸四角形 63">
              <a:extLst>
                <a:ext uri="{FF2B5EF4-FFF2-40B4-BE49-F238E27FC236}">
                  <a16:creationId xmlns:a16="http://schemas.microsoft.com/office/drawing/2014/main" id="{35CE608F-6992-4580-B736-0F04FB39D28E}"/>
                </a:ext>
              </a:extLst>
            </p:cNvPr>
            <p:cNvSpPr/>
            <p:nvPr/>
          </p:nvSpPr>
          <p:spPr>
            <a:xfrm>
              <a:off x="5018936" y="3212976"/>
              <a:ext cx="2088232" cy="31683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a:extLst>
                <a:ext uri="{FF2B5EF4-FFF2-40B4-BE49-F238E27FC236}">
                  <a16:creationId xmlns:a16="http://schemas.microsoft.com/office/drawing/2014/main" id="{5CDA1071-34AC-48E5-9507-98E2DEF079CA}"/>
                </a:ext>
              </a:extLst>
            </p:cNvPr>
            <p:cNvSpPr txBox="1"/>
            <p:nvPr/>
          </p:nvSpPr>
          <p:spPr>
            <a:xfrm>
              <a:off x="5234959" y="5754743"/>
              <a:ext cx="1798986" cy="409247"/>
            </a:xfrm>
            <a:prstGeom prst="rect">
              <a:avLst/>
            </a:prstGeom>
            <a:noFill/>
          </p:spPr>
          <p:txBody>
            <a:bodyPr wrap="none" rtlCol="0">
              <a:spAutoFit/>
            </a:bodyPr>
            <a:lstStyle/>
            <a:p>
              <a:r>
                <a:rPr kumimoji="1" lang="ja-JP" altLang="en-US" sz="1000" dirty="0">
                  <a:latin typeface="メイリオ" pitchFamily="50" charset="-128"/>
                  <a:ea typeface="メイリオ" pitchFamily="50" charset="-128"/>
                  <a:cs typeface="メイリオ" pitchFamily="50" charset="-128"/>
                </a:rPr>
                <a:t>チェックシート</a:t>
              </a:r>
            </a:p>
          </p:txBody>
        </p:sp>
        <p:pic>
          <p:nvPicPr>
            <p:cNvPr id="70" name="Picture 2" descr="C:\Users\user\Desktop\カット５.png">
              <a:extLst>
                <a:ext uri="{FF2B5EF4-FFF2-40B4-BE49-F238E27FC236}">
                  <a16:creationId xmlns:a16="http://schemas.microsoft.com/office/drawing/2014/main" id="{81FFF7C4-B1BB-4D48-9E39-00B5C73799F9}"/>
                </a:ext>
              </a:extLst>
            </p:cNvPr>
            <p:cNvPicPr>
              <a:picLocks noChangeAspect="1" noChangeArrowheads="1"/>
            </p:cNvPicPr>
            <p:nvPr/>
          </p:nvPicPr>
          <p:blipFill>
            <a:blip r:embed="rId42" cstate="print"/>
            <a:srcRect/>
            <a:stretch>
              <a:fillRect/>
            </a:stretch>
          </p:blipFill>
          <p:spPr bwMode="auto">
            <a:xfrm>
              <a:off x="5082436" y="3933056"/>
              <a:ext cx="1960299" cy="1656184"/>
            </a:xfrm>
            <a:prstGeom prst="rect">
              <a:avLst/>
            </a:prstGeom>
            <a:noFill/>
          </p:spPr>
        </p:pic>
        <p:sp>
          <p:nvSpPr>
            <p:cNvPr id="71" name="正方形/長方形 70">
              <a:extLst>
                <a:ext uri="{FF2B5EF4-FFF2-40B4-BE49-F238E27FC236}">
                  <a16:creationId xmlns:a16="http://schemas.microsoft.com/office/drawing/2014/main" id="{2066D0F6-3FC7-4CCF-8BEF-056B88E1FC24}"/>
                </a:ext>
              </a:extLst>
            </p:cNvPr>
            <p:cNvSpPr/>
            <p:nvPr/>
          </p:nvSpPr>
          <p:spPr>
            <a:xfrm>
              <a:off x="1289223" y="3582688"/>
              <a:ext cx="215988" cy="206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2" name="正方形/長方形 71">
            <a:extLst>
              <a:ext uri="{FF2B5EF4-FFF2-40B4-BE49-F238E27FC236}">
                <a16:creationId xmlns:a16="http://schemas.microsoft.com/office/drawing/2014/main" id="{A3EDFCCC-60D3-478E-BBF6-06C1B5DC803F}"/>
              </a:ext>
            </a:extLst>
          </p:cNvPr>
          <p:cNvSpPr/>
          <p:nvPr/>
        </p:nvSpPr>
        <p:spPr>
          <a:xfrm>
            <a:off x="3156559" y="79296"/>
            <a:ext cx="5987441" cy="860156"/>
          </a:xfrm>
          <a:prstGeom prst="rect">
            <a:avLst/>
          </a:prstGeom>
          <a:solidFill>
            <a:srgbClr val="F4F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 name="楕円 72">
            <a:extLst>
              <a:ext uri="{FF2B5EF4-FFF2-40B4-BE49-F238E27FC236}">
                <a16:creationId xmlns:a16="http://schemas.microsoft.com/office/drawing/2014/main" id="{37B743D0-D5FE-43C1-BF03-D706E988F4CA}"/>
              </a:ext>
            </a:extLst>
          </p:cNvPr>
          <p:cNvSpPr/>
          <p:nvPr/>
        </p:nvSpPr>
        <p:spPr>
          <a:xfrm>
            <a:off x="3279080" y="100904"/>
            <a:ext cx="5738923" cy="78116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トレーニング・研修会を</a:t>
            </a:r>
            <a:endParaRPr kumimoji="1" lang="en-US" altLang="ja-JP" b="1" dirty="0"/>
          </a:p>
          <a:p>
            <a:pPr algn="ctr"/>
            <a:r>
              <a:rPr kumimoji="1" lang="ja-JP" altLang="en-US" b="1" dirty="0"/>
              <a:t>修了すると利用できる</a:t>
            </a:r>
          </a:p>
        </p:txBody>
      </p:sp>
      <p:pic>
        <p:nvPicPr>
          <p:cNvPr id="17" name="図 16">
            <a:extLst>
              <a:ext uri="{FF2B5EF4-FFF2-40B4-BE49-F238E27FC236}">
                <a16:creationId xmlns:a16="http://schemas.microsoft.com/office/drawing/2014/main" id="{649847D0-B70E-4D3A-9DDD-7794C713DB67}"/>
              </a:ext>
            </a:extLst>
          </p:cNvPr>
          <p:cNvPicPr>
            <a:picLocks noChangeAspect="1"/>
          </p:cNvPicPr>
          <p:nvPr/>
        </p:nvPicPr>
        <p:blipFill>
          <a:blip r:embed="rId43"/>
          <a:stretch>
            <a:fillRect/>
          </a:stretch>
        </p:blipFill>
        <p:spPr>
          <a:xfrm>
            <a:off x="4847033" y="6167577"/>
            <a:ext cx="511342" cy="458216"/>
          </a:xfrm>
          <a:prstGeom prst="rect">
            <a:avLst/>
          </a:prstGeom>
        </p:spPr>
      </p:pic>
      <p:graphicFrame>
        <p:nvGraphicFramePr>
          <p:cNvPr id="16" name="オブジェクト 15">
            <a:extLst>
              <a:ext uri="{FF2B5EF4-FFF2-40B4-BE49-F238E27FC236}">
                <a16:creationId xmlns:a16="http://schemas.microsoft.com/office/drawing/2014/main" id="{68565A80-AE49-4568-A948-052DAA813052}"/>
              </a:ext>
            </a:extLst>
          </p:cNvPr>
          <p:cNvGraphicFramePr>
            <a:graphicFrameLocks noChangeAspect="1"/>
          </p:cNvGraphicFramePr>
          <p:nvPr>
            <p:extLst>
              <p:ext uri="{D42A27DB-BD31-4B8C-83A1-F6EECF244321}">
                <p14:modId xmlns:p14="http://schemas.microsoft.com/office/powerpoint/2010/main" val="3679947371"/>
              </p:ext>
            </p:extLst>
          </p:nvPr>
        </p:nvGraphicFramePr>
        <p:xfrm>
          <a:off x="5133431" y="6399511"/>
          <a:ext cx="336623" cy="238259"/>
        </p:xfrm>
        <a:graphic>
          <a:graphicData uri="http://schemas.openxmlformats.org/presentationml/2006/ole">
            <mc:AlternateContent xmlns:mc="http://schemas.openxmlformats.org/markup-compatibility/2006">
              <mc:Choice xmlns:v="urn:schemas-microsoft-com:vml" Requires="v">
                <p:oleObj name="ビットマップ イメージ" r:id="rId44" imgW="1467000" imgH="1038240" progId="Paint.Picture">
                  <p:embed/>
                </p:oleObj>
              </mc:Choice>
              <mc:Fallback>
                <p:oleObj name="ビットマップ イメージ" r:id="rId44" imgW="1467000" imgH="1038240" progId="Paint.Picture">
                  <p:embed/>
                  <p:pic>
                    <p:nvPicPr>
                      <p:cNvPr id="0" name=""/>
                      <p:cNvPicPr/>
                      <p:nvPr/>
                    </p:nvPicPr>
                    <p:blipFill>
                      <a:blip r:embed="rId45"/>
                      <a:stretch>
                        <a:fillRect/>
                      </a:stretch>
                    </p:blipFill>
                    <p:spPr>
                      <a:xfrm>
                        <a:off x="5133431" y="6399511"/>
                        <a:ext cx="336623" cy="238259"/>
                      </a:xfrm>
                      <a:prstGeom prst="rect">
                        <a:avLst/>
                      </a:prstGeom>
                    </p:spPr>
                  </p:pic>
                </p:oleObj>
              </mc:Fallback>
            </mc:AlternateContent>
          </a:graphicData>
        </a:graphic>
      </p:graphicFrame>
      <p:sp>
        <p:nvSpPr>
          <p:cNvPr id="74" name="Text Box 26">
            <a:extLst>
              <a:ext uri="{FF2B5EF4-FFF2-40B4-BE49-F238E27FC236}">
                <a16:creationId xmlns:a16="http://schemas.microsoft.com/office/drawing/2014/main" id="{806C49A6-1EFA-4592-8E00-75FB8859FF13}"/>
              </a:ext>
            </a:extLst>
          </p:cNvPr>
          <p:cNvSpPr txBox="1">
            <a:spLocks noChangeArrowheads="1"/>
          </p:cNvSpPr>
          <p:nvPr/>
        </p:nvSpPr>
        <p:spPr bwMode="auto">
          <a:xfrm>
            <a:off x="4782682" y="2479178"/>
            <a:ext cx="41367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defTabSz="914377" fontAlgn="base">
              <a:lnSpc>
                <a:spcPct val="100000"/>
              </a:lnSpc>
              <a:spcBef>
                <a:spcPct val="50000"/>
              </a:spcBef>
              <a:spcAft>
                <a:spcPct val="0"/>
              </a:spcAft>
              <a:buNone/>
              <a:defRPr/>
            </a:pPr>
            <a:r>
              <a:rPr lang="ja-JP" altLang="en-US" sz="900" b="1" dirty="0">
                <a:solidFill>
                  <a:prstClr val="black"/>
                </a:solidFill>
                <a:latin typeface="メイリオ" panose="020B0604030504040204" pitchFamily="50" charset="-128"/>
                <a:ea typeface="メイリオ" panose="020B0604030504040204" pitchFamily="50" charset="-128"/>
              </a:rPr>
              <a:t>カードシステムは、ひとりひとり異なる糖尿病患者さんの特徴を考えながら</a:t>
            </a:r>
          </a:p>
          <a:p>
            <a:pPr defTabSz="914377" fontAlgn="base">
              <a:lnSpc>
                <a:spcPct val="100000"/>
              </a:lnSpc>
              <a:spcBef>
                <a:spcPct val="50000"/>
              </a:spcBef>
              <a:spcAft>
                <a:spcPct val="0"/>
              </a:spcAft>
              <a:buNone/>
              <a:defRPr/>
            </a:pPr>
            <a:r>
              <a:rPr lang="ja-JP" altLang="en-US" sz="900" b="1" dirty="0">
                <a:solidFill>
                  <a:prstClr val="black"/>
                </a:solidFill>
                <a:latin typeface="メイリオ" panose="020B0604030504040204" pitchFamily="50" charset="-128"/>
                <a:ea typeface="メイリオ" panose="020B0604030504040204" pitchFamily="50" charset="-128"/>
              </a:rPr>
              <a:t>約</a:t>
            </a:r>
            <a:r>
              <a:rPr lang="en-US" altLang="ja-JP" sz="900" b="1" dirty="0">
                <a:solidFill>
                  <a:prstClr val="black"/>
                </a:solidFill>
                <a:latin typeface="メイリオ" panose="020B0604030504040204" pitchFamily="50" charset="-128"/>
                <a:ea typeface="メイリオ" panose="020B0604030504040204" pitchFamily="50" charset="-128"/>
              </a:rPr>
              <a:t>100</a:t>
            </a:r>
            <a:r>
              <a:rPr lang="ja-JP" altLang="en-US" sz="900" b="1" dirty="0">
                <a:solidFill>
                  <a:prstClr val="black"/>
                </a:solidFill>
                <a:latin typeface="メイリオ" panose="020B0604030504040204" pitchFamily="50" charset="-128"/>
                <a:ea typeface="メイリオ" panose="020B0604030504040204" pitchFamily="50" charset="-128"/>
              </a:rPr>
              <a:t>種類のカードを使用して項目を組み合わせ、最も適した治療支援の</a:t>
            </a:r>
            <a:endParaRPr lang="en-US" altLang="ja-JP" sz="900" b="1" dirty="0">
              <a:solidFill>
                <a:prstClr val="black"/>
              </a:solidFill>
              <a:latin typeface="メイリオ" panose="020B0604030504040204" pitchFamily="50" charset="-128"/>
              <a:ea typeface="メイリオ" panose="020B0604030504040204" pitchFamily="50" charset="-128"/>
            </a:endParaRPr>
          </a:p>
          <a:p>
            <a:pPr defTabSz="914377" fontAlgn="base">
              <a:lnSpc>
                <a:spcPct val="100000"/>
              </a:lnSpc>
              <a:spcBef>
                <a:spcPct val="50000"/>
              </a:spcBef>
              <a:spcAft>
                <a:spcPct val="0"/>
              </a:spcAft>
              <a:buNone/>
              <a:defRPr/>
            </a:pPr>
            <a:r>
              <a:rPr lang="ja-JP" altLang="en-US" sz="900" b="1" dirty="0">
                <a:solidFill>
                  <a:prstClr val="black"/>
                </a:solidFill>
                <a:latin typeface="メイリオ" panose="020B0604030504040204" pitchFamily="50" charset="-128"/>
                <a:ea typeface="メイリオ" panose="020B0604030504040204" pitchFamily="50" charset="-128"/>
              </a:rPr>
              <a:t>プランを作ることができる新しいツールです。</a:t>
            </a:r>
          </a:p>
        </p:txBody>
      </p:sp>
      <p:pic>
        <p:nvPicPr>
          <p:cNvPr id="5" name="図 4">
            <a:extLst>
              <a:ext uri="{FF2B5EF4-FFF2-40B4-BE49-F238E27FC236}">
                <a16:creationId xmlns:a16="http://schemas.microsoft.com/office/drawing/2014/main" id="{E84B8A26-23E6-A2FE-E6C0-377D0A37C631}"/>
              </a:ext>
            </a:extLst>
          </p:cNvPr>
          <p:cNvPicPr>
            <a:picLocks noChangeAspect="1"/>
          </p:cNvPicPr>
          <p:nvPr/>
        </p:nvPicPr>
        <p:blipFill>
          <a:blip r:embed="rId46"/>
          <a:stretch>
            <a:fillRect/>
          </a:stretch>
        </p:blipFill>
        <p:spPr>
          <a:xfrm>
            <a:off x="2683402" y="5258071"/>
            <a:ext cx="1530764" cy="239665"/>
          </a:xfrm>
          <a:prstGeom prst="rect">
            <a:avLst/>
          </a:prstGeom>
        </p:spPr>
      </p:pic>
      <p:pic>
        <p:nvPicPr>
          <p:cNvPr id="8" name="図 7">
            <a:extLst>
              <a:ext uri="{FF2B5EF4-FFF2-40B4-BE49-F238E27FC236}">
                <a16:creationId xmlns:a16="http://schemas.microsoft.com/office/drawing/2014/main" id="{E93FD894-4A30-12B3-EAFF-77A5C4BED408}"/>
              </a:ext>
            </a:extLst>
          </p:cNvPr>
          <p:cNvPicPr>
            <a:picLocks noChangeAspect="1"/>
          </p:cNvPicPr>
          <p:nvPr/>
        </p:nvPicPr>
        <p:blipFill>
          <a:blip r:embed="rId47"/>
          <a:stretch>
            <a:fillRect/>
          </a:stretch>
        </p:blipFill>
        <p:spPr>
          <a:xfrm>
            <a:off x="588692" y="5299557"/>
            <a:ext cx="1636367" cy="1376878"/>
          </a:xfrm>
          <a:prstGeom prst="rect">
            <a:avLst/>
          </a:prstGeom>
        </p:spPr>
      </p:pic>
      <p:pic>
        <p:nvPicPr>
          <p:cNvPr id="10" name="図 9">
            <a:extLst>
              <a:ext uri="{FF2B5EF4-FFF2-40B4-BE49-F238E27FC236}">
                <a16:creationId xmlns:a16="http://schemas.microsoft.com/office/drawing/2014/main" id="{651E35E1-BF27-96F6-CAA1-3F9BCB55C702}"/>
              </a:ext>
            </a:extLst>
          </p:cNvPr>
          <p:cNvPicPr>
            <a:picLocks noChangeAspect="1"/>
          </p:cNvPicPr>
          <p:nvPr/>
        </p:nvPicPr>
        <p:blipFill>
          <a:blip r:embed="rId48"/>
          <a:stretch>
            <a:fillRect/>
          </a:stretch>
        </p:blipFill>
        <p:spPr>
          <a:xfrm>
            <a:off x="4764098" y="2096736"/>
            <a:ext cx="2222426" cy="356970"/>
          </a:xfrm>
          <a:prstGeom prst="rect">
            <a:avLst/>
          </a:prstGeom>
        </p:spPr>
      </p:pic>
      <p:pic>
        <p:nvPicPr>
          <p:cNvPr id="13" name="図 12">
            <a:extLst>
              <a:ext uri="{FF2B5EF4-FFF2-40B4-BE49-F238E27FC236}">
                <a16:creationId xmlns:a16="http://schemas.microsoft.com/office/drawing/2014/main" id="{3772E0E8-6F63-CAD5-1F3E-F8AC904F3C33}"/>
              </a:ext>
            </a:extLst>
          </p:cNvPr>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4829563" y="3196636"/>
            <a:ext cx="4157441" cy="782934"/>
          </a:xfrm>
          <a:prstGeom prst="rect">
            <a:avLst/>
          </a:prstGeom>
        </p:spPr>
      </p:pic>
    </p:spTree>
    <p:extLst>
      <p:ext uri="{BB962C8B-B14F-4D97-AF65-F5344CB8AC3E}">
        <p14:creationId xmlns:p14="http://schemas.microsoft.com/office/powerpoint/2010/main" val="3834965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正方形/長方形 81">
            <a:extLst>
              <a:ext uri="{FF2B5EF4-FFF2-40B4-BE49-F238E27FC236}">
                <a16:creationId xmlns:a16="http://schemas.microsoft.com/office/drawing/2014/main" id="{F4846BFB-43C5-4B1F-935B-422D30AFDEF5}"/>
              </a:ext>
            </a:extLst>
          </p:cNvPr>
          <p:cNvSpPr/>
          <p:nvPr/>
        </p:nvSpPr>
        <p:spPr>
          <a:xfrm>
            <a:off x="243068" y="4085863"/>
            <a:ext cx="3121584" cy="2546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8" name="グループ化 77">
            <a:extLst>
              <a:ext uri="{FF2B5EF4-FFF2-40B4-BE49-F238E27FC236}">
                <a16:creationId xmlns:a16="http://schemas.microsoft.com/office/drawing/2014/main" id="{69975B66-B70B-41E1-9161-A96D27F35139}"/>
              </a:ext>
            </a:extLst>
          </p:cNvPr>
          <p:cNvGrpSpPr/>
          <p:nvPr/>
        </p:nvGrpSpPr>
        <p:grpSpPr>
          <a:xfrm>
            <a:off x="0" y="4166473"/>
            <a:ext cx="3850377" cy="2691527"/>
            <a:chOff x="-6863" y="4065992"/>
            <a:chExt cx="4162425" cy="2828925"/>
          </a:xfrm>
        </p:grpSpPr>
        <p:pic>
          <p:nvPicPr>
            <p:cNvPr id="64" name="図 63">
              <a:extLst>
                <a:ext uri="{FF2B5EF4-FFF2-40B4-BE49-F238E27FC236}">
                  <a16:creationId xmlns:a16="http://schemas.microsoft.com/office/drawing/2014/main" id="{EC4D34D2-F0AB-4495-8788-139854A9021E}"/>
                </a:ext>
              </a:extLst>
            </p:cNvPr>
            <p:cNvPicPr>
              <a:picLocks noChangeAspect="1"/>
            </p:cNvPicPr>
            <p:nvPr/>
          </p:nvPicPr>
          <p:blipFill>
            <a:blip r:embed="rId3"/>
            <a:stretch>
              <a:fillRect/>
            </a:stretch>
          </p:blipFill>
          <p:spPr>
            <a:xfrm>
              <a:off x="-6863" y="4065992"/>
              <a:ext cx="4162425" cy="2828925"/>
            </a:xfrm>
            <a:prstGeom prst="rect">
              <a:avLst/>
            </a:prstGeom>
          </p:spPr>
        </p:pic>
        <p:sp>
          <p:nvSpPr>
            <p:cNvPr id="38" name="正方形/長方形 37">
              <a:extLst>
                <a:ext uri="{FF2B5EF4-FFF2-40B4-BE49-F238E27FC236}">
                  <a16:creationId xmlns:a16="http://schemas.microsoft.com/office/drawing/2014/main" id="{26C33816-6C01-4281-B802-42F53952B314}"/>
                </a:ext>
              </a:extLst>
            </p:cNvPr>
            <p:cNvSpPr/>
            <p:nvPr/>
          </p:nvSpPr>
          <p:spPr>
            <a:xfrm>
              <a:off x="645153" y="4276001"/>
              <a:ext cx="2858395" cy="1731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3" name="Picture 8" descr="C:\Users\user\Desktop\療養指導カードトレーニング\チラシ素材\20170518-20　学会配布用チラシ\searchbox18[2].png">
              <a:extLst>
                <a:ext uri="{FF2B5EF4-FFF2-40B4-BE49-F238E27FC236}">
                  <a16:creationId xmlns:a16="http://schemas.microsoft.com/office/drawing/2014/main" id="{49101E6A-C552-46E2-8689-3D49D890A9A5}"/>
                </a:ext>
              </a:extLst>
            </p:cNvPr>
            <p:cNvPicPr>
              <a:picLocks noChangeAspect="1" noChangeArrowheads="1"/>
            </p:cNvPicPr>
            <p:nvPr/>
          </p:nvPicPr>
          <p:blipFill>
            <a:blip r:embed="rId4" cstate="print"/>
            <a:srcRect/>
            <a:stretch>
              <a:fillRect/>
            </a:stretch>
          </p:blipFill>
          <p:spPr bwMode="auto">
            <a:xfrm>
              <a:off x="784051" y="4910807"/>
              <a:ext cx="2580601" cy="348730"/>
            </a:xfrm>
            <a:prstGeom prst="rect">
              <a:avLst/>
            </a:prstGeom>
            <a:noFill/>
          </p:spPr>
        </p:pic>
        <p:sp>
          <p:nvSpPr>
            <p:cNvPr id="39" name="テキスト ボックス 38">
              <a:extLst>
                <a:ext uri="{FF2B5EF4-FFF2-40B4-BE49-F238E27FC236}">
                  <a16:creationId xmlns:a16="http://schemas.microsoft.com/office/drawing/2014/main" id="{97246FBA-3ED8-45E0-B251-0853C2899557}"/>
                </a:ext>
              </a:extLst>
            </p:cNvPr>
            <p:cNvSpPr txBox="1"/>
            <p:nvPr/>
          </p:nvSpPr>
          <p:spPr>
            <a:xfrm>
              <a:off x="861243" y="4910807"/>
              <a:ext cx="1620957" cy="338554"/>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日本糖尿病協会</a:t>
              </a:r>
            </a:p>
          </p:txBody>
        </p:sp>
      </p:grpSp>
      <p:grpSp>
        <p:nvGrpSpPr>
          <p:cNvPr id="19" name="グループ化 18">
            <a:extLst>
              <a:ext uri="{FF2B5EF4-FFF2-40B4-BE49-F238E27FC236}">
                <a16:creationId xmlns:a16="http://schemas.microsoft.com/office/drawing/2014/main" id="{51376E3D-5F1B-4C37-A80F-7F384E424F6C}"/>
              </a:ext>
            </a:extLst>
          </p:cNvPr>
          <p:cNvGrpSpPr/>
          <p:nvPr/>
        </p:nvGrpSpPr>
        <p:grpSpPr>
          <a:xfrm>
            <a:off x="4486254" y="1074369"/>
            <a:ext cx="4245879" cy="5088886"/>
            <a:chOff x="3310359" y="210508"/>
            <a:chExt cx="5290374" cy="6340763"/>
          </a:xfrm>
        </p:grpSpPr>
        <p:pic>
          <p:nvPicPr>
            <p:cNvPr id="3" name="図 2">
              <a:extLst>
                <a:ext uri="{FF2B5EF4-FFF2-40B4-BE49-F238E27FC236}">
                  <a16:creationId xmlns:a16="http://schemas.microsoft.com/office/drawing/2014/main" id="{62C12CE1-1BCD-4653-A84C-9B7373F9C679}"/>
                </a:ext>
              </a:extLst>
            </p:cNvPr>
            <p:cNvPicPr>
              <a:picLocks noChangeAspect="1"/>
            </p:cNvPicPr>
            <p:nvPr/>
          </p:nvPicPr>
          <p:blipFill>
            <a:blip r:embed="rId5"/>
            <a:stretch>
              <a:fillRect/>
            </a:stretch>
          </p:blipFill>
          <p:spPr>
            <a:xfrm>
              <a:off x="3310359" y="210508"/>
              <a:ext cx="5290374" cy="6340763"/>
            </a:xfrm>
            <a:prstGeom prst="rect">
              <a:avLst/>
            </a:prstGeom>
            <a:ln w="12700">
              <a:solidFill>
                <a:schemeClr val="tx1"/>
              </a:solidFill>
            </a:ln>
          </p:spPr>
        </p:pic>
        <p:sp>
          <p:nvSpPr>
            <p:cNvPr id="42" name="正方形/長方形 41">
              <a:extLst>
                <a:ext uri="{FF2B5EF4-FFF2-40B4-BE49-F238E27FC236}">
                  <a16:creationId xmlns:a16="http://schemas.microsoft.com/office/drawing/2014/main" id="{12F2BE3F-EE68-40EA-8D4A-7578CA8E10BD}"/>
                </a:ext>
              </a:extLst>
            </p:cNvPr>
            <p:cNvSpPr/>
            <p:nvPr/>
          </p:nvSpPr>
          <p:spPr>
            <a:xfrm>
              <a:off x="3310359" y="210508"/>
              <a:ext cx="5290374" cy="6340763"/>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4" name="グループ化 43">
            <a:extLst>
              <a:ext uri="{FF2B5EF4-FFF2-40B4-BE49-F238E27FC236}">
                <a16:creationId xmlns:a16="http://schemas.microsoft.com/office/drawing/2014/main" id="{863C20FA-2F58-49DE-9337-6231DF6C061B}"/>
              </a:ext>
            </a:extLst>
          </p:cNvPr>
          <p:cNvGrpSpPr/>
          <p:nvPr/>
        </p:nvGrpSpPr>
        <p:grpSpPr>
          <a:xfrm>
            <a:off x="784051" y="124386"/>
            <a:ext cx="2580601" cy="3834212"/>
            <a:chOff x="590861" y="142786"/>
            <a:chExt cx="2580601" cy="3834212"/>
          </a:xfrm>
        </p:grpSpPr>
        <p:pic>
          <p:nvPicPr>
            <p:cNvPr id="59" name="図 58">
              <a:extLst>
                <a:ext uri="{FF2B5EF4-FFF2-40B4-BE49-F238E27FC236}">
                  <a16:creationId xmlns:a16="http://schemas.microsoft.com/office/drawing/2014/main" id="{72DF70AA-B1AC-4DF3-8A4C-EAFD1C08CCDE}"/>
                </a:ext>
              </a:extLst>
            </p:cNvPr>
            <p:cNvPicPr>
              <a:picLocks noChangeAspect="1"/>
            </p:cNvPicPr>
            <p:nvPr/>
          </p:nvPicPr>
          <p:blipFill>
            <a:blip r:embed="rId6"/>
            <a:stretch>
              <a:fillRect/>
            </a:stretch>
          </p:blipFill>
          <p:spPr>
            <a:xfrm>
              <a:off x="590861" y="142786"/>
              <a:ext cx="2580601" cy="3834212"/>
            </a:xfrm>
            <a:prstGeom prst="rect">
              <a:avLst/>
            </a:prstGeom>
          </p:spPr>
        </p:pic>
        <p:sp>
          <p:nvSpPr>
            <p:cNvPr id="40" name="正方形/長方形 39">
              <a:extLst>
                <a:ext uri="{FF2B5EF4-FFF2-40B4-BE49-F238E27FC236}">
                  <a16:creationId xmlns:a16="http://schemas.microsoft.com/office/drawing/2014/main" id="{CCA5231A-8AA8-43FC-8DD8-BA405F999445}"/>
                </a:ext>
              </a:extLst>
            </p:cNvPr>
            <p:cNvSpPr/>
            <p:nvPr/>
          </p:nvSpPr>
          <p:spPr>
            <a:xfrm>
              <a:off x="733753" y="613458"/>
              <a:ext cx="2294815" cy="2997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2" name="図 21">
              <a:extLst>
                <a:ext uri="{FF2B5EF4-FFF2-40B4-BE49-F238E27FC236}">
                  <a16:creationId xmlns:a16="http://schemas.microsoft.com/office/drawing/2014/main" id="{CD59F314-85FA-49B3-8437-81757D2B40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4051" y="983117"/>
              <a:ext cx="2194220" cy="2194220"/>
            </a:xfrm>
            <a:prstGeom prst="rect">
              <a:avLst/>
            </a:prstGeom>
          </p:spPr>
        </p:pic>
        <p:sp>
          <p:nvSpPr>
            <p:cNvPr id="43" name="フレーム (半分) 42">
              <a:extLst>
                <a:ext uri="{FF2B5EF4-FFF2-40B4-BE49-F238E27FC236}">
                  <a16:creationId xmlns:a16="http://schemas.microsoft.com/office/drawing/2014/main" id="{58849300-BF48-4161-AF69-47A8164C3EEC}"/>
                </a:ext>
              </a:extLst>
            </p:cNvPr>
            <p:cNvSpPr/>
            <p:nvPr/>
          </p:nvSpPr>
          <p:spPr>
            <a:xfrm>
              <a:off x="861243" y="1064871"/>
              <a:ext cx="342524" cy="300942"/>
            </a:xfrm>
            <a:prstGeom prst="halfFrame">
              <a:avLst>
                <a:gd name="adj1" fmla="val 14102"/>
                <a:gd name="adj2" fmla="val 1410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7" name="フレーム (半分) 66">
              <a:extLst>
                <a:ext uri="{FF2B5EF4-FFF2-40B4-BE49-F238E27FC236}">
                  <a16:creationId xmlns:a16="http://schemas.microsoft.com/office/drawing/2014/main" id="{2F75050E-8E79-45FC-A893-FA1D8EE7B369}"/>
                </a:ext>
              </a:extLst>
            </p:cNvPr>
            <p:cNvSpPr/>
            <p:nvPr/>
          </p:nvSpPr>
          <p:spPr>
            <a:xfrm rot="5400000">
              <a:off x="2577514" y="1085674"/>
              <a:ext cx="342524" cy="300942"/>
            </a:xfrm>
            <a:prstGeom prst="halfFrame">
              <a:avLst>
                <a:gd name="adj1" fmla="val 14102"/>
                <a:gd name="adj2" fmla="val 1410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3" name="フレーム (半分) 72">
              <a:extLst>
                <a:ext uri="{FF2B5EF4-FFF2-40B4-BE49-F238E27FC236}">
                  <a16:creationId xmlns:a16="http://schemas.microsoft.com/office/drawing/2014/main" id="{893A4A9E-35E1-4A19-9049-13DB6DB44BEF}"/>
                </a:ext>
              </a:extLst>
            </p:cNvPr>
            <p:cNvSpPr/>
            <p:nvPr/>
          </p:nvSpPr>
          <p:spPr>
            <a:xfrm rot="10800000">
              <a:off x="2556363" y="2870671"/>
              <a:ext cx="342524" cy="300942"/>
            </a:xfrm>
            <a:prstGeom prst="halfFrame">
              <a:avLst>
                <a:gd name="adj1" fmla="val 14102"/>
                <a:gd name="adj2" fmla="val 1410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4" name="フレーム (半分) 73">
              <a:extLst>
                <a:ext uri="{FF2B5EF4-FFF2-40B4-BE49-F238E27FC236}">
                  <a16:creationId xmlns:a16="http://schemas.microsoft.com/office/drawing/2014/main" id="{BE5442B0-52C7-4361-980B-A76729B076C9}"/>
                </a:ext>
              </a:extLst>
            </p:cNvPr>
            <p:cNvSpPr/>
            <p:nvPr/>
          </p:nvSpPr>
          <p:spPr>
            <a:xfrm rot="16200000">
              <a:off x="840452" y="2860692"/>
              <a:ext cx="342524" cy="300942"/>
            </a:xfrm>
            <a:prstGeom prst="halfFrame">
              <a:avLst>
                <a:gd name="adj1" fmla="val 14102"/>
                <a:gd name="adj2" fmla="val 1410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cxnSp>
        <p:nvCxnSpPr>
          <p:cNvPr id="75" name="コネクタ: カギ線 74">
            <a:extLst>
              <a:ext uri="{FF2B5EF4-FFF2-40B4-BE49-F238E27FC236}">
                <a16:creationId xmlns:a16="http://schemas.microsoft.com/office/drawing/2014/main" id="{101699F7-387C-4314-9BC1-2B02042D3674}"/>
              </a:ext>
            </a:extLst>
          </p:cNvPr>
          <p:cNvCxnSpPr>
            <a:cxnSpLocks/>
            <a:stCxn id="59" idx="3"/>
            <a:endCxn id="42" idx="1"/>
          </p:cNvCxnSpPr>
          <p:nvPr/>
        </p:nvCxnSpPr>
        <p:spPr>
          <a:xfrm>
            <a:off x="3364652" y="2041492"/>
            <a:ext cx="1121602" cy="1577320"/>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6" name="コネクタ: カギ線 75">
            <a:extLst>
              <a:ext uri="{FF2B5EF4-FFF2-40B4-BE49-F238E27FC236}">
                <a16:creationId xmlns:a16="http://schemas.microsoft.com/office/drawing/2014/main" id="{8020A689-855A-4539-999B-DA63045F97EE}"/>
              </a:ext>
            </a:extLst>
          </p:cNvPr>
          <p:cNvCxnSpPr>
            <a:cxnSpLocks/>
            <a:stCxn id="82" idx="3"/>
            <a:endCxn id="42" idx="1"/>
          </p:cNvCxnSpPr>
          <p:nvPr/>
        </p:nvCxnSpPr>
        <p:spPr>
          <a:xfrm flipV="1">
            <a:off x="3364652" y="3618812"/>
            <a:ext cx="1121602" cy="1740267"/>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6" name="楕円 85">
            <a:extLst>
              <a:ext uri="{FF2B5EF4-FFF2-40B4-BE49-F238E27FC236}">
                <a16:creationId xmlns:a16="http://schemas.microsoft.com/office/drawing/2014/main" id="{453F2F32-D54B-46FA-8589-F73104B539CC}"/>
              </a:ext>
            </a:extLst>
          </p:cNvPr>
          <p:cNvSpPr/>
          <p:nvPr/>
        </p:nvSpPr>
        <p:spPr>
          <a:xfrm>
            <a:off x="3692324" y="100904"/>
            <a:ext cx="5325679" cy="78116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0" rIns="0" bIns="0" rtlCol="0" anchor="ctr">
            <a:normAutofit fontScale="85000" lnSpcReduction="10000"/>
          </a:bodyPr>
          <a:lstStyle/>
          <a:p>
            <a:pPr algn="ctr"/>
            <a:r>
              <a:rPr kumimoji="1" lang="ja-JP" altLang="en-US" b="1" dirty="0"/>
              <a:t>詳細は日本糖尿病協会</a:t>
            </a:r>
            <a:r>
              <a:rPr lang="en-US" altLang="ja-JP" b="1" dirty="0"/>
              <a:t>HP</a:t>
            </a:r>
          </a:p>
          <a:p>
            <a:pPr algn="ctr"/>
            <a:r>
              <a:rPr lang="ja-JP" altLang="en-US" b="1" dirty="0"/>
              <a:t>「医療スタッフの方へ」をご覧ください</a:t>
            </a:r>
            <a:endParaRPr kumimoji="1" lang="ja-JP" altLang="en-US" b="1" dirty="0"/>
          </a:p>
        </p:txBody>
      </p:sp>
      <p:sp>
        <p:nvSpPr>
          <p:cNvPr id="2" name="矢印: 下 1">
            <a:extLst>
              <a:ext uri="{FF2B5EF4-FFF2-40B4-BE49-F238E27FC236}">
                <a16:creationId xmlns:a16="http://schemas.microsoft.com/office/drawing/2014/main" id="{96CAA13F-5C00-4BE7-9E18-7679CDB21042}"/>
              </a:ext>
            </a:extLst>
          </p:cNvPr>
          <p:cNvSpPr/>
          <p:nvPr/>
        </p:nvSpPr>
        <p:spPr>
          <a:xfrm>
            <a:off x="6265888" y="874046"/>
            <a:ext cx="284813" cy="946734"/>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6779760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773</TotalTime>
  <Words>834</Words>
  <Application>Microsoft Office PowerPoint</Application>
  <PresentationFormat>画面に合わせる (4:3)</PresentationFormat>
  <Paragraphs>103</Paragraphs>
  <Slides>7</Slides>
  <Notes>7</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7</vt:i4>
      </vt:variant>
    </vt:vector>
  </HeadingPairs>
  <TitlesOfParts>
    <vt:vector size="16" baseType="lpstr">
      <vt:lpstr>HGPｺﾞｼｯｸE</vt:lpstr>
      <vt:lpstr>Meiryo UI</vt:lpstr>
      <vt:lpstr>メイリオ</vt:lpstr>
      <vt:lpstr>游ゴシック</vt:lpstr>
      <vt:lpstr>游ゴシック Light</vt:lpstr>
      <vt:lpstr>Arial</vt:lpstr>
      <vt:lpstr>Bahnschrift SemiBold Condensed</vt:lpstr>
      <vt:lpstr>Office テーマ</vt:lpstr>
      <vt:lpstr>ビットマップ イメージ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医学 研究所</dc:creator>
  <cp:lastModifiedBy>志原 伸幸</cp:lastModifiedBy>
  <cp:revision>80</cp:revision>
  <dcterms:created xsi:type="dcterms:W3CDTF">2020-12-03T08:52:20Z</dcterms:created>
  <dcterms:modified xsi:type="dcterms:W3CDTF">2023-04-26T02:51:16Z</dcterms:modified>
</cp:coreProperties>
</file>