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</p:sldIdLst>
  <p:sldSz cx="9144000" cy="6858000" type="screen4x3"/>
  <p:notesSz cx="7099300" cy="10234613"/>
  <p:defaultTextStyle>
    <a:defPPr>
      <a:defRPr lang="ja-JP"/>
    </a:defPPr>
    <a:lvl1pPr marL="0" algn="l" defTabSz="91433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335" algn="l" defTabSz="91433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502" algn="l" defTabSz="91433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671" algn="l" defTabSz="91433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5838" algn="l" defTabSz="91433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005" algn="l" defTabSz="91433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173" algn="l" defTabSz="91433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340" algn="l" defTabSz="91433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502F-1D4A-494D-AD2A-F8F50B290A04}" type="datetimeFigureOut">
              <a:rPr kumimoji="1" lang="ja-JP" altLang="en-US" smtClean="0"/>
              <a:t>2019/5/13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C7C-18B7-4E11-A8CF-6DD3F5530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9834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502F-1D4A-494D-AD2A-F8F50B290A04}" type="datetimeFigureOut">
              <a:rPr kumimoji="1" lang="ja-JP" altLang="en-US" smtClean="0"/>
              <a:t>2019/5/13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C7C-18B7-4E11-A8CF-6DD3F5530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841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502F-1D4A-494D-AD2A-F8F50B290A04}" type="datetimeFigureOut">
              <a:rPr kumimoji="1" lang="ja-JP" altLang="en-US" smtClean="0"/>
              <a:t>2019/5/13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C7C-18B7-4E11-A8CF-6DD3F5530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4921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502F-1D4A-494D-AD2A-F8F50B290A04}" type="datetimeFigureOut">
              <a:rPr kumimoji="1" lang="ja-JP" altLang="en-US" smtClean="0"/>
              <a:t>2019/5/13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C7C-18B7-4E11-A8CF-6DD3F5530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4039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4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502F-1D4A-494D-AD2A-F8F50B290A04}" type="datetimeFigureOut">
              <a:rPr kumimoji="1" lang="ja-JP" altLang="en-US" smtClean="0"/>
              <a:t>2019/5/13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C7C-18B7-4E11-A8CF-6DD3F5530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1626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1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502F-1D4A-494D-AD2A-F8F50B290A04}" type="datetimeFigureOut">
              <a:rPr kumimoji="1" lang="ja-JP" altLang="en-US" smtClean="0"/>
              <a:t>2019/5/13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C7C-18B7-4E11-A8CF-6DD3F5530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89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5" indent="0">
              <a:buNone/>
              <a:defRPr sz="1800" b="1"/>
            </a:lvl3pPr>
            <a:lvl4pPr marL="1371502" indent="0">
              <a:buNone/>
              <a:defRPr sz="1600" b="1"/>
            </a:lvl4pPr>
            <a:lvl5pPr marL="1828671" indent="0">
              <a:buNone/>
              <a:defRPr sz="1600" b="1"/>
            </a:lvl5pPr>
            <a:lvl6pPr marL="2285838" indent="0">
              <a:buNone/>
              <a:defRPr sz="1600" b="1"/>
            </a:lvl6pPr>
            <a:lvl7pPr marL="2743005" indent="0">
              <a:buNone/>
              <a:defRPr sz="1600" b="1"/>
            </a:lvl7pPr>
            <a:lvl8pPr marL="3200173" indent="0">
              <a:buNone/>
              <a:defRPr sz="1600" b="1"/>
            </a:lvl8pPr>
            <a:lvl9pPr marL="365734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5" indent="0">
              <a:buNone/>
              <a:defRPr sz="1800" b="1"/>
            </a:lvl3pPr>
            <a:lvl4pPr marL="1371502" indent="0">
              <a:buNone/>
              <a:defRPr sz="1600" b="1"/>
            </a:lvl4pPr>
            <a:lvl5pPr marL="1828671" indent="0">
              <a:buNone/>
              <a:defRPr sz="1600" b="1"/>
            </a:lvl5pPr>
            <a:lvl6pPr marL="2285838" indent="0">
              <a:buNone/>
              <a:defRPr sz="1600" b="1"/>
            </a:lvl6pPr>
            <a:lvl7pPr marL="2743005" indent="0">
              <a:buNone/>
              <a:defRPr sz="1600" b="1"/>
            </a:lvl7pPr>
            <a:lvl8pPr marL="3200173" indent="0">
              <a:buNone/>
              <a:defRPr sz="1600" b="1"/>
            </a:lvl8pPr>
            <a:lvl9pPr marL="365734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502F-1D4A-494D-AD2A-F8F50B290A04}" type="datetimeFigureOut">
              <a:rPr kumimoji="1" lang="ja-JP" altLang="en-US" smtClean="0"/>
              <a:t>2019/5/13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C7C-18B7-4E11-A8CF-6DD3F5530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542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502F-1D4A-494D-AD2A-F8F50B290A04}" type="datetimeFigureOut">
              <a:rPr kumimoji="1" lang="ja-JP" altLang="en-US" smtClean="0"/>
              <a:t>2019/5/13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C7C-18B7-4E11-A8CF-6DD3F5530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97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502F-1D4A-494D-AD2A-F8F50B290A04}" type="datetimeFigureOut">
              <a:rPr kumimoji="1" lang="ja-JP" altLang="en-US" smtClean="0"/>
              <a:t>2019/5/13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C7C-18B7-4E11-A8CF-6DD3F5530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465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67" indent="0">
              <a:buNone/>
              <a:defRPr sz="1200"/>
            </a:lvl2pPr>
            <a:lvl3pPr marL="914335" indent="0">
              <a:buNone/>
              <a:defRPr sz="1000"/>
            </a:lvl3pPr>
            <a:lvl4pPr marL="1371502" indent="0">
              <a:buNone/>
              <a:defRPr sz="900"/>
            </a:lvl4pPr>
            <a:lvl5pPr marL="1828671" indent="0">
              <a:buNone/>
              <a:defRPr sz="900"/>
            </a:lvl5pPr>
            <a:lvl6pPr marL="2285838" indent="0">
              <a:buNone/>
              <a:defRPr sz="900"/>
            </a:lvl6pPr>
            <a:lvl7pPr marL="2743005" indent="0">
              <a:buNone/>
              <a:defRPr sz="900"/>
            </a:lvl7pPr>
            <a:lvl8pPr marL="3200173" indent="0">
              <a:buNone/>
              <a:defRPr sz="900"/>
            </a:lvl8pPr>
            <a:lvl9pPr marL="365734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502F-1D4A-494D-AD2A-F8F50B290A04}" type="datetimeFigureOut">
              <a:rPr kumimoji="1" lang="ja-JP" altLang="en-US" smtClean="0"/>
              <a:t>2019/5/13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C7C-18B7-4E11-A8CF-6DD3F5530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1428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5" indent="0">
              <a:buNone/>
              <a:defRPr sz="2400"/>
            </a:lvl3pPr>
            <a:lvl4pPr marL="1371502" indent="0">
              <a:buNone/>
              <a:defRPr sz="2000"/>
            </a:lvl4pPr>
            <a:lvl5pPr marL="1828671" indent="0">
              <a:buNone/>
              <a:defRPr sz="2000"/>
            </a:lvl5pPr>
            <a:lvl6pPr marL="2285838" indent="0">
              <a:buNone/>
              <a:defRPr sz="2000"/>
            </a:lvl6pPr>
            <a:lvl7pPr marL="2743005" indent="0">
              <a:buNone/>
              <a:defRPr sz="2000"/>
            </a:lvl7pPr>
            <a:lvl8pPr marL="3200173" indent="0">
              <a:buNone/>
              <a:defRPr sz="2000"/>
            </a:lvl8pPr>
            <a:lvl9pPr marL="365734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67" indent="0">
              <a:buNone/>
              <a:defRPr sz="1200"/>
            </a:lvl2pPr>
            <a:lvl3pPr marL="914335" indent="0">
              <a:buNone/>
              <a:defRPr sz="1000"/>
            </a:lvl3pPr>
            <a:lvl4pPr marL="1371502" indent="0">
              <a:buNone/>
              <a:defRPr sz="900"/>
            </a:lvl4pPr>
            <a:lvl5pPr marL="1828671" indent="0">
              <a:buNone/>
              <a:defRPr sz="900"/>
            </a:lvl5pPr>
            <a:lvl6pPr marL="2285838" indent="0">
              <a:buNone/>
              <a:defRPr sz="900"/>
            </a:lvl6pPr>
            <a:lvl7pPr marL="2743005" indent="0">
              <a:buNone/>
              <a:defRPr sz="900"/>
            </a:lvl7pPr>
            <a:lvl8pPr marL="3200173" indent="0">
              <a:buNone/>
              <a:defRPr sz="900"/>
            </a:lvl8pPr>
            <a:lvl9pPr marL="365734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502F-1D4A-494D-AD2A-F8F50B290A04}" type="datetimeFigureOut">
              <a:rPr kumimoji="1" lang="ja-JP" altLang="en-US" smtClean="0"/>
              <a:t>2019/5/13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20C7C-18B7-4E11-A8CF-6DD3F5530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400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3" tIns="45717" rIns="91433" bIns="45717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7502F-1D4A-494D-AD2A-F8F50B290A04}" type="datetimeFigureOut">
              <a:rPr kumimoji="1" lang="ja-JP" altLang="en-US" smtClean="0"/>
              <a:t>2019/5/13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20C7C-18B7-4E11-A8CF-6DD3F553025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114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5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6" indent="-342876" algn="l" defTabSz="914335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7" indent="-285730" algn="l" defTabSz="914335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9" indent="-228584" algn="l" defTabSz="914335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6" indent="-228584" algn="l" defTabSz="914335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54" indent="-228584" algn="l" defTabSz="914335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21" indent="-228584" algn="l" defTabSz="914335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90" indent="-228584" algn="l" defTabSz="914335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57" indent="-228584" algn="l" defTabSz="914335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24" indent="-228584" algn="l" defTabSz="914335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5" algn="l" defTabSz="9143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2" algn="l" defTabSz="9143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1" algn="l" defTabSz="9143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8" algn="l" defTabSz="9143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05" algn="l" defTabSz="9143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3" algn="l" defTabSz="9143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0" algn="l" defTabSz="9143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13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65B9493-F846-4119-8B1A-69E8EDBD48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14" y="832585"/>
            <a:ext cx="3598098" cy="1287178"/>
          </a:xfrm>
          <a:prstGeom prst="rect">
            <a:avLst/>
          </a:prstGeom>
        </p:spPr>
      </p:pic>
      <p:pic>
        <p:nvPicPr>
          <p:cNvPr id="4" name="Picture 11" descr="\\Nbs_s01\共有ディスク\全共有\療養指導学術集会\第7回療養指導学術集会\グラデーション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44000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\\Nbs_s01\共有ディスク\全共有\療養指導学術集会\第7回療養指導学術集会\タイトル7回付背景なし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5517232"/>
            <a:ext cx="7739675" cy="10886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\\Nbs_s01\共有ディスク\全共有\療養指導学術集会\第7回療養指導学術集会\モチーフ背景なし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-1"/>
            <a:ext cx="5508104" cy="599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\\Nbs_s01\共有ディスク\全共有\療養指導学術集会\第7回療養指導学術集会\テーマ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14" y="2972062"/>
            <a:ext cx="371419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Nbs_s01\共有ディスク\全共有\協会ロゴ・印関係\日糖協ロゴ\ロゴ-JADEC\ロゴ-JADEC　青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47" y="123479"/>
            <a:ext cx="454314" cy="51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416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1" descr="\\Nbs_s01\共有ディスク\全共有\療養指導学術集会\第7回療養指導学術集会\グラデーション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44000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正方形/長方形 35"/>
          <p:cNvSpPr/>
          <p:nvPr/>
        </p:nvSpPr>
        <p:spPr>
          <a:xfrm>
            <a:off x="1613128" y="212542"/>
            <a:ext cx="5911200" cy="6429600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Picture 3" descr="\\Nbs_s01\共有ディスク\全共有\療養指導学術集会\第6回療養指導学術集会\第6回ポスター\チラシ171228\写真\_DSC51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393" y="2492896"/>
            <a:ext cx="1440000" cy="961042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\\Nbs_s01\共有ディスク\全共有\療養指導学術集会\第6回療養指導学術集会\第6回ポスター\チラシ171228\写真\170729_00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443" y="3118692"/>
            <a:ext cx="1440000" cy="95838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\\Nbs_s01\共有ディスク\全共有\療養指導学術集会\第6回療養指導学術集会\第6回ポスター\チラシ171228\写真\170729_007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190" y="3118692"/>
            <a:ext cx="1440000" cy="95838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\\Nbs_s01\共有ディスク\全共有\写真\20170729-0730 学術集会\カメラマン\A-2　0730　SGD,MTE,事例検討会,その他\清野裕先生講演\170730_037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036" y="2492896"/>
            <a:ext cx="1440000" cy="958379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伸幸\Desktop\新しいフォルダー\125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536175"/>
            <a:ext cx="1440000" cy="96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テキスト ボックス 26"/>
          <p:cNvSpPr txBox="1"/>
          <p:nvPr/>
        </p:nvSpPr>
        <p:spPr>
          <a:xfrm>
            <a:off x="1163123" y="4198768"/>
            <a:ext cx="2832813" cy="1215711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/>
          <a:p>
            <a:pPr algn="ctr"/>
            <a:r>
              <a:rPr lang="en-US" altLang="ja-JP" sz="2800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CDEL</a:t>
            </a:r>
            <a:r>
              <a:rPr lang="ja-JP" altLang="en-US" sz="2800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報告交流会</a:t>
            </a:r>
            <a:endParaRPr lang="en-US" altLang="ja-JP" sz="2800" dirty="0"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spcBef>
                <a:spcPts val="600"/>
              </a:spcBef>
            </a:pPr>
            <a:r>
              <a:rPr lang="ja-JP" alt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各地の</a:t>
            </a:r>
            <a:r>
              <a:rPr lang="en-US" altLang="ja-JP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CDEL</a:t>
            </a:r>
            <a:r>
              <a:rPr lang="ja-JP" alt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からの報告</a:t>
            </a:r>
            <a:endParaRPr lang="en-US" altLang="ja-JP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自由に情報交換</a:t>
            </a: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91021" y="980728"/>
            <a:ext cx="2949832" cy="1523488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/>
          <a:p>
            <a:pPr algn="ctr"/>
            <a:r>
              <a:rPr lang="en-US" altLang="ja-JP" sz="2800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Meet the Expert</a:t>
            </a:r>
          </a:p>
          <a:p>
            <a:pPr algn="ctr">
              <a:spcBef>
                <a:spcPts val="600"/>
              </a:spcBef>
            </a:pPr>
            <a:r>
              <a:rPr lang="ja-JP" alt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経験豊かな専門家との</a:t>
            </a:r>
            <a:endParaRPr lang="en-US" altLang="ja-JP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対話を中心とした</a:t>
            </a:r>
            <a:endParaRPr lang="en-US" altLang="ja-JP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少人数セッション</a:t>
            </a:r>
            <a:endParaRPr lang="en-US" altLang="ja-JP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468766" y="1161551"/>
            <a:ext cx="2383972" cy="1215711"/>
          </a:xfrm>
          <a:prstGeom prst="rect">
            <a:avLst/>
          </a:prstGeom>
          <a:noFill/>
        </p:spPr>
        <p:txBody>
          <a:bodyPr wrap="none" lIns="91433" tIns="45717" rIns="91433" bIns="45717" rtlCol="0">
            <a:spAutoFit/>
          </a:bodyPr>
          <a:lstStyle/>
          <a:p>
            <a:pPr algn="ctr"/>
            <a:r>
              <a:rPr lang="ja-JP" altLang="en-US" sz="2800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教育講演</a:t>
            </a:r>
            <a:endParaRPr lang="en-US" altLang="ja-JP" sz="2800" dirty="0"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spcBef>
                <a:spcPts val="600"/>
              </a:spcBef>
            </a:pPr>
            <a:r>
              <a:rPr lang="ja-JP" alt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各分野の最新情報を</a:t>
            </a:r>
            <a:endParaRPr lang="en-US" altLang="ja-JP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共有</a:t>
            </a:r>
            <a:endParaRPr lang="en-US" altLang="ja-JP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275856" y="1427042"/>
            <a:ext cx="2546814" cy="1646599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ctr"/>
            <a:r>
              <a:rPr lang="ja-JP" altLang="en-US" sz="2800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ｽﾓｰﾙｸﾞﾙｰﾌ</a:t>
            </a:r>
            <a:endParaRPr lang="en-US" altLang="ja-JP" sz="2800" dirty="0"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800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ﾟﾃﾞｨｽｶｯｼｮﾝ</a:t>
            </a:r>
            <a:endParaRPr lang="en-US" altLang="ja-JP" sz="2800" dirty="0"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spcBef>
                <a:spcPts val="600"/>
              </a:spcBef>
            </a:pPr>
            <a:r>
              <a:rPr lang="ja-JP" alt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テーマごとに</a:t>
            </a:r>
            <a:endParaRPr lang="en-US" altLang="ja-JP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en-US" altLang="ja-JP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名のグループで討論</a:t>
            </a:r>
            <a:endParaRPr lang="en-US" altLang="ja-JP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860032" y="4149080"/>
            <a:ext cx="3457765" cy="1431155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ctr"/>
            <a:r>
              <a:rPr lang="ja-JP" altLang="en-US" sz="2800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ワークショップ</a:t>
            </a:r>
            <a:endParaRPr lang="en-US" altLang="ja-JP" sz="2800" dirty="0"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〜</a:t>
            </a:r>
            <a:r>
              <a:rPr lang="ja-JP" altLang="en-US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家族になろうよ！</a:t>
            </a:r>
            <a:r>
              <a:rPr lang="en-US" altLang="ja-JP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〜</a:t>
            </a:r>
          </a:p>
          <a:p>
            <a:pPr algn="ctr">
              <a:spcBef>
                <a:spcPts val="600"/>
              </a:spcBef>
            </a:pPr>
            <a:r>
              <a:rPr lang="ja-JP" alt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「家族」の立場から見た患者さんは、</a:t>
            </a:r>
          </a:p>
          <a:p>
            <a:pPr algn="ctr"/>
            <a:r>
              <a:rPr lang="ja-JP" altLang="en-US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どんなふうに見えるでしょうか？</a:t>
            </a:r>
            <a:endParaRPr kumimoji="1" lang="ja-JP" alt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タイトル 1"/>
          <p:cNvSpPr txBox="1">
            <a:spLocks/>
          </p:cNvSpPr>
          <p:nvPr/>
        </p:nvSpPr>
        <p:spPr>
          <a:xfrm>
            <a:off x="395537" y="188640"/>
            <a:ext cx="8284846" cy="926976"/>
          </a:xfrm>
          <a:prstGeom prst="rect">
            <a:avLst/>
          </a:prstGeom>
        </p:spPr>
        <p:txBody>
          <a:bodyPr vert="horz" lIns="91433" tIns="45717" rIns="91433" bIns="45717" rtlCol="0" anchor="ctr">
            <a:normAutofit fontScale="70000" lnSpcReduction="20000"/>
          </a:bodyPr>
          <a:lstStyle>
            <a:defPPr>
              <a:defRPr lang="ja-JP"/>
            </a:defPPr>
            <a:lvl1pPr algn="ctr">
              <a:spcBef>
                <a:spcPct val="0"/>
              </a:spcBef>
              <a:defRPr sz="6000">
                <a:solidFill>
                  <a:srgbClr val="009E96"/>
                </a:solidFill>
                <a:effectLst>
                  <a:innerShdw dist="38100" dir="2700000">
                    <a:prstClr val="black"/>
                  </a:inn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defRPr>
            </a:lvl1pPr>
          </a:lstStyle>
          <a:p>
            <a:r>
              <a:rPr lang="ja-JP" altLang="en-US" dirty="0">
                <a:solidFill>
                  <a:srgbClr val="0070C0"/>
                </a:solidFill>
              </a:rPr>
              <a:t>参加型を中心としたプログラム</a:t>
            </a:r>
          </a:p>
        </p:txBody>
      </p:sp>
      <p:pic>
        <p:nvPicPr>
          <p:cNvPr id="34" name="Picture 2" descr="\\Nbs_s01\共有ディスク\全共有\協会ロゴ・印関係\日糖協ロゴ\ロゴ-JADEC\ロゴ-JADEC　青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293" y="212541"/>
            <a:ext cx="518318" cy="59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 descr="壁, 人, 室内, 男性 が含まれている画像&#10;&#10;自動的に生成された説明">
            <a:extLst>
              <a:ext uri="{FF2B5EF4-FFF2-40B4-BE49-F238E27FC236}">
                <a16:creationId xmlns:a16="http://schemas.microsoft.com/office/drawing/2014/main" id="{5D2354C3-D7F1-48F7-86BB-F42CDE20A52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780" y="5536175"/>
            <a:ext cx="1440000" cy="96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図 4" descr="人, 壁, 室内, 保持している が含まれている画像&#10;&#10;自動的に生成された説明">
            <a:extLst>
              <a:ext uri="{FF2B5EF4-FFF2-40B4-BE49-F238E27FC236}">
                <a16:creationId xmlns:a16="http://schemas.microsoft.com/office/drawing/2014/main" id="{CB15EE54-F947-4DC0-906B-E938B79114E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27" y="2805197"/>
            <a:ext cx="1440000" cy="96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図 6" descr="室内, 壁, 床, 電子機器 が含まれている画像&#10;&#10;自動的に生成された説明">
            <a:extLst>
              <a:ext uri="{FF2B5EF4-FFF2-40B4-BE49-F238E27FC236}">
                <a16:creationId xmlns:a16="http://schemas.microsoft.com/office/drawing/2014/main" id="{D585534C-F2CA-4C8A-A918-305D99C2226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85" y="2693532"/>
            <a:ext cx="960000" cy="144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図 8" descr="人, テーブル, 室内, グループ が含まれている画像&#10;&#10;自動的に生成された説明">
            <a:extLst>
              <a:ext uri="{FF2B5EF4-FFF2-40B4-BE49-F238E27FC236}">
                <a16:creationId xmlns:a16="http://schemas.microsoft.com/office/drawing/2014/main" id="{1469F741-7571-404B-839C-73AE036BB49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719" y="5536175"/>
            <a:ext cx="1440000" cy="96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図 3" descr="人, 床, 室内, グループ が含まれている画像&#10;&#10;自動的に生成された説明">
            <a:extLst>
              <a:ext uri="{FF2B5EF4-FFF2-40B4-BE49-F238E27FC236}">
                <a16:creationId xmlns:a16="http://schemas.microsoft.com/office/drawing/2014/main" id="{EEB31906-2A1F-4479-B07E-4AAB855E7B0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038" y="5536175"/>
            <a:ext cx="1440000" cy="96000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8464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11" descr="\\Nbs_s01\共有ディスク\全共有\療養指導学術集会\第7回療養指導学術集会\グラデーション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44000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正方形/長方形 35"/>
          <p:cNvSpPr/>
          <p:nvPr/>
        </p:nvSpPr>
        <p:spPr>
          <a:xfrm>
            <a:off x="1613128" y="212542"/>
            <a:ext cx="5911200" cy="6429600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500715" y="3563396"/>
            <a:ext cx="4607789" cy="1292656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ja-JP" altLang="en-US" sz="2800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日糖協教育資材活用ｾｯｼｮﾝ</a:t>
            </a:r>
            <a:endParaRPr lang="en-US" altLang="ja-JP" sz="2800" dirty="0"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>
              <a:spcBef>
                <a:spcPts val="600"/>
              </a:spcBef>
            </a:pPr>
            <a:r>
              <a:rPr lang="zh-TW" alt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療養指導者学習支援</a:t>
            </a:r>
            <a:r>
              <a:rPr lang="en-US" altLang="zh-TW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DVD</a:t>
            </a:r>
            <a:r>
              <a:rPr lang="ja-JP" alt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endParaRPr lang="en-US" altLang="ja-JP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600"/>
              </a:spcBef>
            </a:pPr>
            <a:r>
              <a:rPr lang="ja-JP" alt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用いた勉強会を実践</a:t>
            </a:r>
            <a:endParaRPr lang="en-US" altLang="ja-JP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186101" y="1027871"/>
            <a:ext cx="3521423" cy="1831264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ctr"/>
            <a:r>
              <a:rPr lang="ja-JP" altLang="en-US" sz="2800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食事療法の落とし穴</a:t>
            </a:r>
            <a:endParaRPr lang="en-US" altLang="ja-JP" sz="2800" dirty="0"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～人生</a:t>
            </a:r>
            <a:r>
              <a:rPr lang="en-US" altLang="ja-JP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100</a:t>
            </a:r>
            <a:r>
              <a:rPr lang="ja-JP" alt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年をめざした</a:t>
            </a:r>
            <a:endParaRPr lang="en-US" altLang="ja-JP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個別対応の重要性～</a:t>
            </a:r>
            <a:endParaRPr lang="en-US" altLang="ja-JP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600"/>
              </a:spcBef>
            </a:pPr>
            <a:r>
              <a:rPr lang="ja-JP" alt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現況と問題点を共有し、</a:t>
            </a:r>
            <a:endParaRPr lang="en-US" altLang="ja-JP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明日からの療養指導につなげる</a:t>
            </a:r>
            <a:endParaRPr lang="en-US" altLang="ja-JP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187624" y="5283650"/>
            <a:ext cx="4032448" cy="1215711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ctr"/>
            <a:r>
              <a:rPr lang="ja-JP" altLang="en-US" sz="2800" dirty="0">
                <a:ln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臨床研究入門</a:t>
            </a:r>
            <a:endParaRPr lang="en-US" altLang="ja-JP" sz="2800" dirty="0"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研究に関心があるメディカルスタッフが、臨床研究について学ぶ入門セッション</a:t>
            </a:r>
            <a:endParaRPr lang="en-US" altLang="ja-JP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5428165"/>
            <a:ext cx="1691233" cy="1268425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 descr="C:\Users\伸幸\Desktop\14048_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596" y="1754058"/>
            <a:ext cx="1068023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40" y="3672160"/>
            <a:ext cx="2356355" cy="1325116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 descr="C:\Users\伸幸\Desktop\resize\IMG-263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901" y="1155174"/>
            <a:ext cx="1558925" cy="1751012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右カーブ矢印 1"/>
          <p:cNvSpPr/>
          <p:nvPr/>
        </p:nvSpPr>
        <p:spPr>
          <a:xfrm rot="6097266">
            <a:off x="6667396" y="879111"/>
            <a:ext cx="807915" cy="1380167"/>
          </a:xfrm>
          <a:prstGeom prst="curvedRightArrow">
            <a:avLst/>
          </a:prstGeom>
          <a:solidFill>
            <a:srgbClr val="FF66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spcCol="0"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4732048" y="2856575"/>
            <a:ext cx="3656376" cy="400103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参加者の意見をスマホで集約</a:t>
            </a:r>
            <a:endParaRPr lang="en-US" altLang="ja-JP" sz="2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32" name="Picture 8" descr="C:\Users\伸幸\Desktop\03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46" y="1063874"/>
            <a:ext cx="1103485" cy="153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伸幸\Desktop\療養指導DVDチラシ最終案0410.bm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417" y="3195418"/>
            <a:ext cx="2415576" cy="1358419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タイトル 1"/>
          <p:cNvSpPr txBox="1">
            <a:spLocks/>
          </p:cNvSpPr>
          <p:nvPr/>
        </p:nvSpPr>
        <p:spPr>
          <a:xfrm>
            <a:off x="395537" y="188640"/>
            <a:ext cx="8284846" cy="926976"/>
          </a:xfrm>
          <a:prstGeom prst="rect">
            <a:avLst/>
          </a:prstGeom>
        </p:spPr>
        <p:txBody>
          <a:bodyPr vert="horz" lIns="91433" tIns="45717" rIns="91433" bIns="45717" rtlCol="0" anchor="ctr">
            <a:normAutofit fontScale="70000" lnSpcReduction="20000"/>
          </a:bodyPr>
          <a:lstStyle>
            <a:defPPr>
              <a:defRPr lang="ja-JP"/>
            </a:defPPr>
            <a:lvl1pPr algn="ctr">
              <a:spcBef>
                <a:spcPct val="0"/>
              </a:spcBef>
              <a:defRPr sz="6000">
                <a:solidFill>
                  <a:srgbClr val="009E96"/>
                </a:solidFill>
                <a:effectLst>
                  <a:innerShdw dist="38100" dir="2700000">
                    <a:prstClr val="black"/>
                  </a:inn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defRPr>
            </a:lvl1pPr>
          </a:lstStyle>
          <a:p>
            <a:r>
              <a:rPr lang="ja-JP" altLang="en-US" dirty="0">
                <a:solidFill>
                  <a:srgbClr val="0070C0"/>
                </a:solidFill>
              </a:rPr>
              <a:t>参加型を中心としたプログラム</a:t>
            </a:r>
          </a:p>
        </p:txBody>
      </p:sp>
      <p:pic>
        <p:nvPicPr>
          <p:cNvPr id="16" name="Picture 2" descr="\\Nbs_s01\共有ディスク\全共有\協会ロゴ・印関係\日糖協ロゴ\ロゴ-JADEC\ロゴ-JADEC　青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293" y="212541"/>
            <a:ext cx="518318" cy="59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842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1" descr="\\Nbs_s01\共有ディスク\全共有\療養指導学術集会\第7回療養指導学術集会\グラデーション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9144000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正方形/長方形 35"/>
          <p:cNvSpPr/>
          <p:nvPr/>
        </p:nvSpPr>
        <p:spPr>
          <a:xfrm>
            <a:off x="1613128" y="212542"/>
            <a:ext cx="5911200" cy="6429600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kumimoji="1" lang="ja-JP" altLang="en-US"/>
          </a:p>
        </p:txBody>
      </p:sp>
      <p:pic>
        <p:nvPicPr>
          <p:cNvPr id="37" name="Picture 2" descr="\\Nbs_s01\共有ディスク\全共有\協会ロゴ・印関係\日糖協ロゴ\ロゴ-JADEC\ロゴ-JADEC　青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6293" y="212541"/>
            <a:ext cx="518318" cy="59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タイトル 1"/>
          <p:cNvSpPr>
            <a:spLocks noGrp="1"/>
          </p:cNvSpPr>
          <p:nvPr>
            <p:ph type="title"/>
          </p:nvPr>
        </p:nvSpPr>
        <p:spPr>
          <a:xfrm>
            <a:off x="1152178" y="125761"/>
            <a:ext cx="6804198" cy="1143000"/>
          </a:xfrm>
        </p:spPr>
        <p:txBody>
          <a:bodyPr>
            <a:normAutofit/>
          </a:bodyPr>
          <a:lstStyle/>
          <a:p>
            <a:r>
              <a:rPr lang="ja-JP" altLang="en-US" sz="6000" dirty="0">
                <a:solidFill>
                  <a:srgbClr val="0070C0"/>
                </a:solidFill>
                <a:effectLst>
                  <a:innerShdw dist="38100" dir="2700000">
                    <a:prstClr val="black"/>
                  </a:inn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+mn-cs"/>
              </a:rPr>
              <a:t>参加申込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CFB4C8BD-5A84-41DF-AD2D-251B3E9EA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60393" y="5805264"/>
            <a:ext cx="5791927" cy="73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00FAF47-D10E-407F-A102-8F61463CC878}"/>
              </a:ext>
            </a:extLst>
          </p:cNvPr>
          <p:cNvSpPr/>
          <p:nvPr/>
        </p:nvSpPr>
        <p:spPr>
          <a:xfrm>
            <a:off x="544895" y="1666979"/>
            <a:ext cx="8054210" cy="36779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ja-JP" altLang="en-US" sz="3200" dirty="0">
                <a:solidFill>
                  <a:srgbClr val="0000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参加申込（事前登録制）</a:t>
            </a:r>
            <a:endParaRPr lang="en-US" altLang="ja-JP" sz="3200" dirty="0">
              <a:solidFill>
                <a:srgbClr val="0000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indent="273050">
              <a:spcBef>
                <a:spcPts val="1200"/>
              </a:spcBef>
              <a:buNone/>
            </a:pPr>
            <a:r>
              <a:rPr lang="zh-TW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参加費：日糖協会員</a:t>
            </a:r>
            <a:r>
              <a:rPr lang="en-US" altLang="zh-TW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10,000</a:t>
            </a:r>
            <a:r>
              <a:rPr lang="zh-TW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</a:p>
          <a:p>
            <a:pPr indent="2695575">
              <a:spcBef>
                <a:spcPts val="1200"/>
              </a:spcBef>
              <a:buNone/>
            </a:pPr>
            <a:r>
              <a:rPr lang="zh-TW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非会員</a:t>
            </a:r>
            <a:r>
              <a:rPr lang="en-US" altLang="zh-TW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15,000</a:t>
            </a:r>
            <a:r>
              <a:rPr lang="zh-TW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円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2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600"/>
              </a:spcBef>
              <a:buNone/>
            </a:pPr>
            <a:r>
              <a:rPr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8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スモールグループディスカッション・ワークショップ</a:t>
            </a:r>
            <a:endParaRPr lang="en-US" altLang="ja-JP" sz="2800" b="1" u="sng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spcBef>
                <a:spcPts val="600"/>
              </a:spcBef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28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Meet the Expert</a:t>
            </a:r>
            <a:r>
              <a:rPr lang="ja-JP" altLang="en-US" sz="28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は、事前登録が必要です！</a:t>
            </a:r>
            <a:endParaRPr lang="en-US" altLang="ja-JP" sz="28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spcBef>
                <a:spcPts val="1800"/>
              </a:spcBef>
              <a:buNone/>
            </a:pPr>
            <a:r>
              <a:rPr lang="ja-JP" alt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日糖協ホームページで受付！</a:t>
            </a:r>
            <a:endParaRPr lang="ja-JP" alt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G創英角ﾎﾟｯﾌﾟ体" pitchFamily="49" charset="-128"/>
              <a:ea typeface="HG創英角ﾎﾟｯﾌﾟ体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2720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173</Words>
  <Application>Microsoft Office PowerPoint</Application>
  <PresentationFormat>画面に合わせる (4:3)</PresentationFormat>
  <Paragraphs>38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HGP創英角ﾎﾟｯﾌﾟ体</vt:lpstr>
      <vt:lpstr>HGS創英角ｺﾞｼｯｸUB</vt:lpstr>
      <vt:lpstr>HG創英角ﾎﾟｯﾌﾟ体</vt:lpstr>
      <vt:lpstr>Meiryo UI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参加申込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Preferred Customer</dc:creator>
  <cp:lastModifiedBy>志原 伸幸</cp:lastModifiedBy>
  <cp:revision>14</cp:revision>
  <cp:lastPrinted>2019-02-07T05:05:09Z</cp:lastPrinted>
  <dcterms:created xsi:type="dcterms:W3CDTF">2018-08-27T02:58:05Z</dcterms:created>
  <dcterms:modified xsi:type="dcterms:W3CDTF">2019-05-13T09:28:15Z</dcterms:modified>
</cp:coreProperties>
</file>