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64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F109D1-AD0A-4BB4-BD71-F7460CC487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9A78911-5DE7-400C-8566-46FCDDFF2E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093506-AD60-4A88-9F74-D337C1AE0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C5E2-FA75-48F9-8280-19E7AD9199F3}" type="datetimeFigureOut">
              <a:rPr kumimoji="1" lang="ja-JP" altLang="en-US" smtClean="0"/>
              <a:t>2024/6/8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6BAA136-2D9A-4C75-AEAD-00A690478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EE7A1-7330-4F98-B32D-90295D6BA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0C7C-A574-4487-81F1-AB0AECAD0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9739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82CF57-8A99-40A7-9715-7E05DDE22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D70BCA-B2A8-46CD-9A29-CF35420D9A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6708C1-AB1A-42BD-ABBA-23637DA7D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C5E2-FA75-48F9-8280-19E7AD9199F3}" type="datetimeFigureOut">
              <a:rPr kumimoji="1" lang="ja-JP" altLang="en-US" smtClean="0"/>
              <a:t>2024/6/8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F3482CA-908C-46DE-B798-475378B6D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0B67A2-E0A3-4EE9-B9BC-E3E4CB175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0C7C-A574-4487-81F1-AB0AECAD0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987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BD575E5-C764-475B-AE1A-EF7B8FC38C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E2135F5-A4DE-4F44-BEED-ED82D58B62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6EC347-9716-4261-A812-F0013AF1F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C5E2-FA75-48F9-8280-19E7AD9199F3}" type="datetimeFigureOut">
              <a:rPr kumimoji="1" lang="ja-JP" altLang="en-US" smtClean="0"/>
              <a:t>2024/6/8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4184BB-75B0-4D53-9F75-3369AA73F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A9A2D6-D9C7-46EE-9ABC-4FF619830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0C7C-A574-4487-81F1-AB0AECAD0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308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D5CEB5-682C-4FBA-BF15-FA4212741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55E468-DBA3-4701-9BE9-2AA23D7FD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079AB6-CEBC-482D-9F0C-096FDC526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C5E2-FA75-48F9-8280-19E7AD9199F3}" type="datetimeFigureOut">
              <a:rPr kumimoji="1" lang="ja-JP" altLang="en-US" smtClean="0"/>
              <a:t>2024/6/8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8F121F-A17E-4F40-B4E5-7BB080E17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D68CAC-6A78-4D15-82DA-202C7B8FB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0C7C-A574-4487-81F1-AB0AECAD0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5462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8B955F-A956-4EB9-A239-2D3F73570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6ED6C6E-EE75-4523-BF00-0011FCFD42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A6933F-8AC0-4892-A638-AC64FECD5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C5E2-FA75-48F9-8280-19E7AD9199F3}" type="datetimeFigureOut">
              <a:rPr kumimoji="1" lang="ja-JP" altLang="en-US" smtClean="0"/>
              <a:t>2024/6/8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19997C-28FD-4ADC-87E1-BF4C9A885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AADD4E5-7DEB-40B2-8E8A-56CE88C7A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0C7C-A574-4487-81F1-AB0AECAD0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364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7E8D5B-1327-455B-9236-B19EE72C9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741EC01-B52A-4B7E-9838-A98E391A82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688C672-3FF5-4D66-9439-A207CC9DF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C36150E-4D88-4025-AB32-9BB1B7ADE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C5E2-FA75-48F9-8280-19E7AD9199F3}" type="datetimeFigureOut">
              <a:rPr kumimoji="1" lang="ja-JP" altLang="en-US" smtClean="0"/>
              <a:t>2024/6/8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4A44BFC-9188-4811-BB51-FB18100E1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5D44111-47A3-4B25-AA40-FEB3C7991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0C7C-A574-4487-81F1-AB0AECAD0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6087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A5A637-2BA9-4832-9BFF-E68378F2A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7973F1-6439-46AA-9772-9873C8CDED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8361329-BF90-4F94-ACB9-D06AE18002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5F3882B-0222-43D2-9791-039198E57A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C9BA8EF-1217-4F37-96E1-FABF23081D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B92203A-0D09-490A-BB1B-9230CD88C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C5E2-FA75-48F9-8280-19E7AD9199F3}" type="datetimeFigureOut">
              <a:rPr kumimoji="1" lang="ja-JP" altLang="en-US" smtClean="0"/>
              <a:t>2024/6/8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4EED144-3482-49FA-9E4E-5D5E5421F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C0590B5-E246-49CA-908A-2268D3570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0C7C-A574-4487-81F1-AB0AECAD0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631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1505B4-B1E8-4BE0-B392-3E1162B7F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18AF2D3-EED1-47AB-8C2D-0BCA94C15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C5E2-FA75-48F9-8280-19E7AD9199F3}" type="datetimeFigureOut">
              <a:rPr kumimoji="1" lang="ja-JP" altLang="en-US" smtClean="0"/>
              <a:t>2024/6/8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CDA411D-6EAD-41BF-BD07-51AC996EA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38466EA-032B-4CAB-A692-521839346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0C7C-A574-4487-81F1-AB0AECAD0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440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338E62A-2AC4-4365-8D5C-22633CFB4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C5E2-FA75-48F9-8280-19E7AD9199F3}" type="datetimeFigureOut">
              <a:rPr kumimoji="1" lang="ja-JP" altLang="en-US" smtClean="0"/>
              <a:t>2024/6/8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4B141D3-FF3E-47FD-AC60-5F0ED3B91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CEBE4C6-5A98-49E9-B4E8-786A1657E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0C7C-A574-4487-81F1-AB0AECAD0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468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156C15-40E6-4DF5-83EF-47AC3C9D0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ED75516-3F24-4C3F-B596-BBF0D0DC6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E36E599-7756-48E7-8529-B6909B3C42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F66BD48-2E42-423F-9158-0EBAABF42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C5E2-FA75-48F9-8280-19E7AD9199F3}" type="datetimeFigureOut">
              <a:rPr kumimoji="1" lang="ja-JP" altLang="en-US" smtClean="0"/>
              <a:t>2024/6/8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ED0AA10-D11F-4047-B38A-C911C5B80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6A4D108-FC8E-41A2-A469-2A4675425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0C7C-A574-4487-81F1-AB0AECAD0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5470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F1BF38-8343-4DAE-8B9A-C0B5C9439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6D940C9-8127-4AFF-8C52-389782CCF4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30DDA68-EE49-44E5-A27A-1DCB779ED9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156C2A0-8C24-4FD5-8060-12D3AA950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C5E2-FA75-48F9-8280-19E7AD9199F3}" type="datetimeFigureOut">
              <a:rPr kumimoji="1" lang="ja-JP" altLang="en-US" smtClean="0"/>
              <a:t>2024/6/8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61E7F24-FD4F-4A0B-9BEA-BC4AE123B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6DE7114-6AFE-49E1-8B99-68857ED2F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0C7C-A574-4487-81F1-AB0AECAD0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1420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47B9C0A-EA41-4706-88B2-A998AEA93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72B165-642B-4DCE-8E3E-74F9376FCC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A24B6E-2CBA-48E8-B9C6-2E573ED2D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2C5E2-FA75-48F9-8280-19E7AD9199F3}" type="datetimeFigureOut">
              <a:rPr kumimoji="1" lang="ja-JP" altLang="en-US" smtClean="0"/>
              <a:t>2024/6/8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0365D4-C987-407E-B143-EDCC47FB95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31335E-E309-43D9-8DAB-E50719CD64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C0C7C-A574-4487-81F1-AB0AECAD0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905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F8FC721-3C91-4C5D-A470-8E514A54F751}"/>
              </a:ext>
            </a:extLst>
          </p:cNvPr>
          <p:cNvSpPr/>
          <p:nvPr/>
        </p:nvSpPr>
        <p:spPr>
          <a:xfrm>
            <a:off x="2002647" y="763588"/>
            <a:ext cx="8302625" cy="2419350"/>
          </a:xfrm>
          <a:prstGeom prst="rect">
            <a:avLst/>
          </a:prstGeom>
          <a:ln w="19050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41C30A4-9A96-4E1E-B970-AF3BD1D10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5884" y="908050"/>
            <a:ext cx="720090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ＪＡＤＥＣ</a:t>
            </a:r>
            <a:endParaRPr lang="en-US" altLang="ja-JP" sz="44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ＣＯＩ開示</a:t>
            </a:r>
            <a:endParaRPr lang="en-US" altLang="ja-JP" sz="44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FD2D2F6-4BE2-472C-A6EC-6100D544FA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8672" y="2492375"/>
            <a:ext cx="8424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/>
              <a:t>発表者名：　</a:t>
            </a:r>
            <a:endParaRPr lang="ja-JP" altLang="en-US" sz="2000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テキスト ボックス 8">
            <a:extLst>
              <a:ext uri="{FF2B5EF4-FFF2-40B4-BE49-F238E27FC236}">
                <a16:creationId xmlns:a16="http://schemas.microsoft.com/office/drawing/2014/main" id="{CD92AB95-0054-40E6-93F0-5768C70E6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4084" y="3182938"/>
            <a:ext cx="8280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0000"/>
                </a:solidFill>
              </a:rPr>
              <a:t>演題発表に関連し、開示すべき</a:t>
            </a:r>
            <a:r>
              <a:rPr lang="en-US" altLang="ja-JP" sz="2000">
                <a:solidFill>
                  <a:srgbClr val="000000"/>
                </a:solidFill>
              </a:rPr>
              <a:t>COI</a:t>
            </a:r>
            <a:r>
              <a:rPr lang="ja-JP" altLang="en-US" sz="2000">
                <a:solidFill>
                  <a:srgbClr val="000000"/>
                </a:solidFill>
              </a:rPr>
              <a:t>関係にある企業などとして、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60ABAAB1-EA41-1134-2614-D20D139364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5046" y="6314488"/>
            <a:ext cx="4006954" cy="46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247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EBC6E89-3373-4E46-88CE-7BAD456E16DD}"/>
              </a:ext>
            </a:extLst>
          </p:cNvPr>
          <p:cNvSpPr/>
          <p:nvPr/>
        </p:nvSpPr>
        <p:spPr>
          <a:xfrm>
            <a:off x="2002646" y="763588"/>
            <a:ext cx="8302625" cy="2419350"/>
          </a:xfrm>
          <a:prstGeom prst="rect">
            <a:avLst/>
          </a:prstGeom>
          <a:ln w="19050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0" name="テキスト ボックス 4">
            <a:extLst>
              <a:ext uri="{FF2B5EF4-FFF2-40B4-BE49-F238E27FC236}">
                <a16:creationId xmlns:a16="http://schemas.microsoft.com/office/drawing/2014/main" id="{2A8ADE0E-B6B1-4814-900D-C73F40D7B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5883" y="908050"/>
            <a:ext cx="720090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ＪＡＤＥＣ</a:t>
            </a:r>
            <a:endParaRPr lang="en-US" altLang="ja-JP" sz="44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ＣＯＩ開示</a:t>
            </a:r>
            <a:endParaRPr lang="en-US" altLang="ja-JP" sz="44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テキスト ボックス 5">
            <a:extLst>
              <a:ext uri="{FF2B5EF4-FFF2-40B4-BE49-F238E27FC236}">
                <a16:creationId xmlns:a16="http://schemas.microsoft.com/office/drawing/2014/main" id="{4A709672-4B6C-4B52-8FE0-7C1A0C3B9F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8671" y="2492375"/>
            <a:ext cx="8424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b="1"/>
              <a:t>発表者名：　</a:t>
            </a:r>
            <a:r>
              <a:rPr lang="ja-JP" altLang="en-US" sz="2000" b="1">
                <a:solidFill>
                  <a:srgbClr val="FF0000"/>
                </a:solidFill>
              </a:rPr>
              <a:t>東京一郎、京都次郎、大阪三郎、◎福岡史郎　（◎研究代表者）</a:t>
            </a:r>
            <a:endParaRPr lang="ja-JP" altLang="en-US" sz="2000" b="1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テキスト ボックス 8">
            <a:extLst>
              <a:ext uri="{FF2B5EF4-FFF2-40B4-BE49-F238E27FC236}">
                <a16:creationId xmlns:a16="http://schemas.microsoft.com/office/drawing/2014/main" id="{64291C30-1162-4369-87BB-E55DA3428F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4083" y="3182938"/>
            <a:ext cx="8280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0000"/>
                </a:solidFill>
              </a:rPr>
              <a:t>演題発表に関連し、開示すべき</a:t>
            </a:r>
            <a:r>
              <a:rPr lang="en-US" altLang="ja-JP" sz="2000">
                <a:solidFill>
                  <a:srgbClr val="000000"/>
                </a:solidFill>
              </a:rPr>
              <a:t>COI</a:t>
            </a:r>
            <a:r>
              <a:rPr lang="ja-JP" altLang="en-US" sz="2000">
                <a:solidFill>
                  <a:srgbClr val="000000"/>
                </a:solidFill>
              </a:rPr>
              <a:t>関係にある企業などとして、</a:t>
            </a:r>
          </a:p>
        </p:txBody>
      </p:sp>
      <p:sp>
        <p:nvSpPr>
          <p:cNvPr id="13" name="四角形吹き出し 7">
            <a:extLst>
              <a:ext uri="{FF2B5EF4-FFF2-40B4-BE49-F238E27FC236}">
                <a16:creationId xmlns:a16="http://schemas.microsoft.com/office/drawing/2014/main" id="{63B7F096-B3D6-4B17-9828-45BA225038CF}"/>
              </a:ext>
            </a:extLst>
          </p:cNvPr>
          <p:cNvSpPr/>
          <p:nvPr/>
        </p:nvSpPr>
        <p:spPr>
          <a:xfrm>
            <a:off x="7330296" y="3932238"/>
            <a:ext cx="3168650" cy="2433637"/>
          </a:xfrm>
          <a:prstGeom prst="wedgeRectCallout">
            <a:avLst>
              <a:gd name="adj1" fmla="val -78183"/>
              <a:gd name="adj2" fmla="val 1388"/>
            </a:avLst>
          </a:prstGeom>
          <a:solidFill>
            <a:schemeClr val="bg1">
              <a:lumMod val="95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00">
              <a:solidFill>
                <a:prstClr val="white"/>
              </a:solidFill>
            </a:endParaRPr>
          </a:p>
        </p:txBody>
      </p:sp>
      <p:sp>
        <p:nvSpPr>
          <p:cNvPr id="14" name="テキスト ボックス 9">
            <a:extLst>
              <a:ext uri="{FF2B5EF4-FFF2-40B4-BE49-F238E27FC236}">
                <a16:creationId xmlns:a16="http://schemas.microsoft.com/office/drawing/2014/main" id="{08DC17CD-0E64-4EE7-ADF5-7E5524DB42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4758" y="3933825"/>
            <a:ext cx="27368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>
                <a:solidFill>
                  <a:srgbClr val="FF0000"/>
                </a:solidFill>
              </a:rPr>
              <a:t>COI</a:t>
            </a:r>
            <a:r>
              <a:rPr lang="ja-JP" altLang="en-US" sz="1600">
                <a:solidFill>
                  <a:srgbClr val="FF0000"/>
                </a:solidFill>
              </a:rPr>
              <a:t>申告書が「有」に該当する項目をすべて記載する。</a:t>
            </a:r>
            <a:endParaRPr lang="en-US" altLang="ja-JP" sz="160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solidFill>
                  <a:srgbClr val="FF0000"/>
                </a:solidFill>
              </a:rPr>
              <a:t>（「無」の項目は記載不要）</a:t>
            </a:r>
            <a:endParaRPr lang="en-US" altLang="ja-JP" sz="1600">
              <a:solidFill>
                <a:srgbClr val="FF0000"/>
              </a:solidFill>
            </a:endParaRPr>
          </a:p>
        </p:txBody>
      </p:sp>
      <p:sp>
        <p:nvSpPr>
          <p:cNvPr id="15" name="テキスト ボックス 19">
            <a:extLst>
              <a:ext uri="{FF2B5EF4-FFF2-40B4-BE49-F238E27FC236}">
                <a16:creationId xmlns:a16="http://schemas.microsoft.com/office/drawing/2014/main" id="{A29AB389-EDB0-4530-A3CD-37114C0C25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0296" y="4740275"/>
            <a:ext cx="3168650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>
                <a:solidFill>
                  <a:srgbClr val="7030A0"/>
                </a:solidFill>
              </a:rPr>
              <a:t>・項目番号は不要</a:t>
            </a:r>
            <a:endParaRPr lang="en-US" altLang="ja-JP" sz="1600" b="1">
              <a:solidFill>
                <a:srgbClr val="7030A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>
                <a:solidFill>
                  <a:srgbClr val="7030A0"/>
                </a:solidFill>
              </a:rPr>
              <a:t>・企業・団体名を記入</a:t>
            </a:r>
            <a:endParaRPr lang="en-US" altLang="ja-JP" sz="1600" b="1">
              <a:solidFill>
                <a:srgbClr val="7030A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>
                <a:solidFill>
                  <a:srgbClr val="7030A0"/>
                </a:solidFill>
              </a:rPr>
              <a:t>・金額の記載は不要</a:t>
            </a:r>
            <a:endParaRPr lang="en-US" altLang="ja-JP" sz="1600" b="1">
              <a:solidFill>
                <a:srgbClr val="7030A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>
                <a:solidFill>
                  <a:srgbClr val="7030A0"/>
                </a:solidFill>
              </a:rPr>
              <a:t>・該当する発表者名の記載は不要</a:t>
            </a:r>
            <a:endParaRPr lang="en-US" altLang="ja-JP" sz="1600" b="1">
              <a:solidFill>
                <a:srgbClr val="7030A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>
                <a:solidFill>
                  <a:srgbClr val="7030A0"/>
                </a:solidFill>
              </a:rPr>
              <a:t>　（演題に関連するものを全員分</a:t>
            </a:r>
            <a:endParaRPr lang="en-US" altLang="ja-JP" sz="1600" b="1">
              <a:solidFill>
                <a:srgbClr val="7030A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>
                <a:solidFill>
                  <a:srgbClr val="7030A0"/>
                </a:solidFill>
              </a:rPr>
              <a:t>　　まとめて記載）</a:t>
            </a:r>
          </a:p>
        </p:txBody>
      </p:sp>
      <p:grpSp>
        <p:nvGrpSpPr>
          <p:cNvPr id="16" name="グループ化 18">
            <a:extLst>
              <a:ext uri="{FF2B5EF4-FFF2-40B4-BE49-F238E27FC236}">
                <a16:creationId xmlns:a16="http://schemas.microsoft.com/office/drawing/2014/main" id="{F07B1226-21C4-4DE6-BC53-E8EE7DC58453}"/>
              </a:ext>
            </a:extLst>
          </p:cNvPr>
          <p:cNvGrpSpPr>
            <a:grpSpLocks/>
          </p:cNvGrpSpPr>
          <p:nvPr/>
        </p:nvGrpSpPr>
        <p:grpSpPr bwMode="auto">
          <a:xfrm>
            <a:off x="2216958" y="3932238"/>
            <a:ext cx="5257800" cy="1457325"/>
            <a:chOff x="668624" y="3975447"/>
            <a:chExt cx="5258053" cy="1457353"/>
          </a:xfrm>
        </p:grpSpPr>
        <p:sp>
          <p:nvSpPr>
            <p:cNvPr id="17" name="テキスト ボックス 23">
              <a:extLst>
                <a:ext uri="{FF2B5EF4-FFF2-40B4-BE49-F238E27FC236}">
                  <a16:creationId xmlns:a16="http://schemas.microsoft.com/office/drawing/2014/main" id="{31CFE551-5AC1-45D8-90AF-BCC5F3EF41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3568" y="3975447"/>
              <a:ext cx="2376264" cy="3998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000" b="1">
                  <a:solidFill>
                    <a:srgbClr val="000000"/>
                  </a:solidFill>
                </a:rPr>
                <a:t>顧問：</a:t>
              </a:r>
              <a:r>
                <a:rPr lang="en-US" altLang="ja-JP" sz="2000" b="1">
                  <a:solidFill>
                    <a:srgbClr val="000000"/>
                  </a:solidFill>
                </a:rPr>
                <a:t>A</a:t>
              </a:r>
              <a:r>
                <a:rPr lang="ja-JP" altLang="en-US" sz="2000" b="1">
                  <a:solidFill>
                    <a:srgbClr val="000000"/>
                  </a:solidFill>
                </a:rPr>
                <a:t>薬品工業</a:t>
              </a:r>
              <a:endParaRPr lang="ja-JP" altLang="en-US" sz="2000">
                <a:solidFill>
                  <a:srgbClr val="000000"/>
                </a:solidFill>
              </a:endParaRPr>
            </a:p>
          </p:txBody>
        </p:sp>
        <p:sp>
          <p:nvSpPr>
            <p:cNvPr id="18" name="テキスト ボックス 24">
              <a:extLst>
                <a:ext uri="{FF2B5EF4-FFF2-40B4-BE49-F238E27FC236}">
                  <a16:creationId xmlns:a16="http://schemas.microsoft.com/office/drawing/2014/main" id="{3B54C690-5FD5-4E90-8476-155455F73C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3568" y="4321358"/>
              <a:ext cx="4176464" cy="3998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000" b="1">
                  <a:solidFill>
                    <a:srgbClr val="000000"/>
                  </a:solidFill>
                </a:rPr>
                <a:t>講演料：</a:t>
              </a:r>
              <a:r>
                <a:rPr lang="en-US" altLang="ja-JP" sz="2000" b="1">
                  <a:solidFill>
                    <a:srgbClr val="000000"/>
                  </a:solidFill>
                </a:rPr>
                <a:t>B</a:t>
              </a:r>
              <a:r>
                <a:rPr lang="ja-JP" altLang="en-US" sz="2000" b="1">
                  <a:solidFill>
                    <a:srgbClr val="000000"/>
                  </a:solidFill>
                </a:rPr>
                <a:t>製薬、</a:t>
              </a:r>
              <a:r>
                <a:rPr lang="en-US" altLang="ja-JP" sz="2000" b="1">
                  <a:solidFill>
                    <a:srgbClr val="000000"/>
                  </a:solidFill>
                </a:rPr>
                <a:t>C</a:t>
              </a:r>
              <a:r>
                <a:rPr lang="ja-JP" altLang="en-US" sz="2000" b="1">
                  <a:solidFill>
                    <a:srgbClr val="000000"/>
                  </a:solidFill>
                </a:rPr>
                <a:t>ファーマ</a:t>
              </a:r>
            </a:p>
          </p:txBody>
        </p:sp>
        <p:sp>
          <p:nvSpPr>
            <p:cNvPr id="19" name="テキスト ボックス 25">
              <a:extLst>
                <a:ext uri="{FF2B5EF4-FFF2-40B4-BE49-F238E27FC236}">
                  <a16:creationId xmlns:a16="http://schemas.microsoft.com/office/drawing/2014/main" id="{7094BD04-F2AA-482B-AA90-54B064E04F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8624" y="4667267"/>
              <a:ext cx="5258053" cy="400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000" b="1">
                  <a:solidFill>
                    <a:srgbClr val="000000"/>
                  </a:solidFill>
                </a:rPr>
                <a:t>治験・受託研究・共同研究費：</a:t>
              </a:r>
              <a:r>
                <a:rPr lang="en-US" altLang="ja-JP" sz="2000" b="1">
                  <a:solidFill>
                    <a:srgbClr val="000000"/>
                  </a:solidFill>
                </a:rPr>
                <a:t>D</a:t>
              </a:r>
              <a:r>
                <a:rPr lang="ja-JP" altLang="en-US" sz="2000" b="1">
                  <a:solidFill>
                    <a:srgbClr val="000000"/>
                  </a:solidFill>
                </a:rPr>
                <a:t>製薬株式会社</a:t>
              </a:r>
            </a:p>
          </p:txBody>
        </p:sp>
        <p:sp>
          <p:nvSpPr>
            <p:cNvPr id="20" name="テキスト ボックス 26">
              <a:extLst>
                <a:ext uri="{FF2B5EF4-FFF2-40B4-BE49-F238E27FC236}">
                  <a16:creationId xmlns:a16="http://schemas.microsoft.com/office/drawing/2014/main" id="{D7577616-46C3-413D-935F-1031F6DFDC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6097" y="4971135"/>
              <a:ext cx="444955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800" b="1">
                  <a:solidFill>
                    <a:srgbClr val="000000"/>
                  </a:solidFill>
                </a:rPr>
                <a:t>奨学寄附金</a:t>
              </a:r>
              <a:r>
                <a:rPr lang="ja-JP" altLang="en-US" sz="2400" b="1">
                  <a:solidFill>
                    <a:srgbClr val="000000"/>
                  </a:solidFill>
                </a:rPr>
                <a:t>：</a:t>
              </a:r>
              <a:r>
                <a:rPr lang="en-US" altLang="ja-JP" sz="2400" b="1">
                  <a:solidFill>
                    <a:srgbClr val="000000"/>
                  </a:solidFill>
                </a:rPr>
                <a:t> B</a:t>
              </a:r>
              <a:r>
                <a:rPr lang="ja-JP" altLang="en-US" sz="2000" b="1">
                  <a:solidFill>
                    <a:srgbClr val="000000"/>
                  </a:solidFill>
                </a:rPr>
                <a:t>製薬</a:t>
              </a:r>
              <a:r>
                <a:rPr lang="ja-JP" altLang="en-US" sz="2400" b="1">
                  <a:solidFill>
                    <a:srgbClr val="000000"/>
                  </a:solidFill>
                </a:rPr>
                <a:t>、</a:t>
              </a:r>
              <a:r>
                <a:rPr lang="en-US" altLang="ja-JP" sz="2400" b="1">
                  <a:solidFill>
                    <a:srgbClr val="000000"/>
                  </a:solidFill>
                </a:rPr>
                <a:t>E</a:t>
              </a:r>
              <a:r>
                <a:rPr lang="ja-JP" altLang="en-US" sz="2000" b="1">
                  <a:solidFill>
                    <a:srgbClr val="000000"/>
                  </a:solidFill>
                </a:rPr>
                <a:t>薬品株式会社</a:t>
              </a:r>
            </a:p>
          </p:txBody>
        </p:sp>
      </p:grpSp>
      <p:sp>
        <p:nvSpPr>
          <p:cNvPr id="21" name="四角形吹き出し 15">
            <a:extLst>
              <a:ext uri="{FF2B5EF4-FFF2-40B4-BE49-F238E27FC236}">
                <a16:creationId xmlns:a16="http://schemas.microsoft.com/office/drawing/2014/main" id="{23341728-B896-46DD-8875-14DE3508B7CB}"/>
              </a:ext>
            </a:extLst>
          </p:cNvPr>
          <p:cNvSpPr/>
          <p:nvPr/>
        </p:nvSpPr>
        <p:spPr>
          <a:xfrm>
            <a:off x="7590646" y="1630363"/>
            <a:ext cx="2782887" cy="884237"/>
          </a:xfrm>
          <a:prstGeom prst="wedgeRectCallout">
            <a:avLst>
              <a:gd name="adj1" fmla="val -70808"/>
              <a:gd name="adj2" fmla="val 52545"/>
            </a:avLst>
          </a:prstGeom>
          <a:solidFill>
            <a:schemeClr val="bg1">
              <a:lumMod val="95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00">
              <a:solidFill>
                <a:prstClr val="white"/>
              </a:solidFill>
            </a:endParaRPr>
          </a:p>
        </p:txBody>
      </p:sp>
      <p:sp>
        <p:nvSpPr>
          <p:cNvPr id="22" name="テキスト ボックス 9">
            <a:extLst>
              <a:ext uri="{FF2B5EF4-FFF2-40B4-BE49-F238E27FC236}">
                <a16:creationId xmlns:a16="http://schemas.microsoft.com/office/drawing/2014/main" id="{3DAA3323-6C07-4520-B39B-077DFBB61A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3521" y="1662113"/>
            <a:ext cx="27368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>
                <a:solidFill>
                  <a:srgbClr val="7030A0"/>
                </a:solidFill>
              </a:rPr>
              <a:t>発表者・共同発表者全員の氏名を記載する（</a:t>
            </a:r>
            <a:r>
              <a:rPr lang="en-US" altLang="ja-JP" sz="1600" b="1">
                <a:solidFill>
                  <a:srgbClr val="7030A0"/>
                </a:solidFill>
              </a:rPr>
              <a:t>COI</a:t>
            </a:r>
            <a:r>
              <a:rPr lang="ja-JP" altLang="en-US" sz="1600" b="1">
                <a:solidFill>
                  <a:srgbClr val="7030A0"/>
                </a:solidFill>
              </a:rPr>
              <a:t>状態がない人も含む）</a:t>
            </a:r>
            <a:endParaRPr lang="en-US" altLang="ja-JP" sz="1600" b="1">
              <a:solidFill>
                <a:srgbClr val="7030A0"/>
              </a:solidFill>
            </a:endParaRPr>
          </a:p>
        </p:txBody>
      </p:sp>
      <p:sp>
        <p:nvSpPr>
          <p:cNvPr id="24" name="テキスト ボックス 16">
            <a:extLst>
              <a:ext uri="{FF2B5EF4-FFF2-40B4-BE49-F238E27FC236}">
                <a16:creationId xmlns:a16="http://schemas.microsoft.com/office/drawing/2014/main" id="{28DEFFB6-A0D8-4CCE-A332-CC874E692C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9983" y="260350"/>
            <a:ext cx="1620838" cy="5238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>
                <a:solidFill>
                  <a:srgbClr val="FF0000"/>
                </a:solidFill>
              </a:rPr>
              <a:t>有の場合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B906251E-8524-FFBF-1147-1D01B2BCAC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5046" y="6314488"/>
            <a:ext cx="4006954" cy="46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313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5A83F90-1452-464E-96F0-C90962F97037}"/>
              </a:ext>
            </a:extLst>
          </p:cNvPr>
          <p:cNvSpPr/>
          <p:nvPr/>
        </p:nvSpPr>
        <p:spPr>
          <a:xfrm>
            <a:off x="1971648" y="763588"/>
            <a:ext cx="8302625" cy="2419350"/>
          </a:xfrm>
          <a:prstGeom prst="rect">
            <a:avLst/>
          </a:prstGeom>
          <a:ln w="19050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B340675-A5CE-4C2E-8A8A-016716161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4885" y="908050"/>
            <a:ext cx="720090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ＪＡＤＥＣ</a:t>
            </a:r>
            <a:endParaRPr lang="en-US" altLang="ja-JP" sz="44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ＣＯＩ開示</a:t>
            </a:r>
            <a:endParaRPr lang="en-US" altLang="ja-JP" sz="44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6818B21-5C65-4B2D-842C-540B51F00B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7673" y="2492375"/>
            <a:ext cx="8424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b="1"/>
              <a:t>発表者名：　</a:t>
            </a:r>
            <a:r>
              <a:rPr lang="ja-JP" altLang="en-US" sz="2000" b="1">
                <a:solidFill>
                  <a:srgbClr val="FF0000"/>
                </a:solidFill>
              </a:rPr>
              <a:t>東京一郎、京都次郎、大阪三郎、◎福岡史郎　（◎研究代表者）</a:t>
            </a:r>
            <a:endParaRPr lang="ja-JP" altLang="en-US" sz="2000" b="1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四角形吹き出し 15">
            <a:extLst>
              <a:ext uri="{FF2B5EF4-FFF2-40B4-BE49-F238E27FC236}">
                <a16:creationId xmlns:a16="http://schemas.microsoft.com/office/drawing/2014/main" id="{BE0925FE-2B6A-4585-8805-3A1542874404}"/>
              </a:ext>
            </a:extLst>
          </p:cNvPr>
          <p:cNvSpPr/>
          <p:nvPr/>
        </p:nvSpPr>
        <p:spPr>
          <a:xfrm>
            <a:off x="7559648" y="1630363"/>
            <a:ext cx="2782887" cy="884237"/>
          </a:xfrm>
          <a:prstGeom prst="wedgeRectCallout">
            <a:avLst>
              <a:gd name="adj1" fmla="val -70808"/>
              <a:gd name="adj2" fmla="val 52545"/>
            </a:avLst>
          </a:prstGeom>
          <a:solidFill>
            <a:schemeClr val="bg1">
              <a:lumMod val="95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00">
              <a:solidFill>
                <a:prstClr val="white"/>
              </a:solidFill>
            </a:endParaRPr>
          </a:p>
        </p:txBody>
      </p:sp>
      <p:sp>
        <p:nvSpPr>
          <p:cNvPr id="8" name="テキスト ボックス 9">
            <a:extLst>
              <a:ext uri="{FF2B5EF4-FFF2-40B4-BE49-F238E27FC236}">
                <a16:creationId xmlns:a16="http://schemas.microsoft.com/office/drawing/2014/main" id="{97C37294-0F3C-4941-A9CA-933571F475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2523" y="1662113"/>
            <a:ext cx="27368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>
                <a:solidFill>
                  <a:srgbClr val="7030A0"/>
                </a:solidFill>
              </a:rPr>
              <a:t>発表者・共同発表者全員の氏名を記載する（</a:t>
            </a:r>
            <a:r>
              <a:rPr lang="en-US" altLang="ja-JP" sz="1600" b="1">
                <a:solidFill>
                  <a:srgbClr val="7030A0"/>
                </a:solidFill>
              </a:rPr>
              <a:t>COI</a:t>
            </a:r>
            <a:r>
              <a:rPr lang="ja-JP" altLang="en-US" sz="1600" b="1">
                <a:solidFill>
                  <a:srgbClr val="7030A0"/>
                </a:solidFill>
              </a:rPr>
              <a:t>状態がない人も含む）</a:t>
            </a:r>
            <a:endParaRPr lang="en-US" altLang="ja-JP" sz="1600" b="1">
              <a:solidFill>
                <a:srgbClr val="7030A0"/>
              </a:solidFill>
            </a:endParaRPr>
          </a:p>
        </p:txBody>
      </p:sp>
      <p:sp>
        <p:nvSpPr>
          <p:cNvPr id="10" name="テキスト ボックス 16">
            <a:extLst>
              <a:ext uri="{FF2B5EF4-FFF2-40B4-BE49-F238E27FC236}">
                <a16:creationId xmlns:a16="http://schemas.microsoft.com/office/drawing/2014/main" id="{DC87AD86-2496-4C49-82E3-6217BA1E43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8985" y="260350"/>
            <a:ext cx="1620838" cy="5238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>
                <a:solidFill>
                  <a:srgbClr val="FF0000"/>
                </a:solidFill>
              </a:rPr>
              <a:t>無の場合</a:t>
            </a:r>
          </a:p>
        </p:txBody>
      </p:sp>
      <p:sp>
        <p:nvSpPr>
          <p:cNvPr id="11" name="テキスト ボックス 8">
            <a:extLst>
              <a:ext uri="{FF2B5EF4-FFF2-40B4-BE49-F238E27FC236}">
                <a16:creationId xmlns:a16="http://schemas.microsoft.com/office/drawing/2014/main" id="{8B3F138B-E22B-4ED7-A009-956277F7D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7910" y="4387850"/>
            <a:ext cx="716121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演題発表に関連し、開示すべき</a:t>
            </a:r>
            <a:r>
              <a:rPr lang="en-US" altLang="ja-JP" sz="2800"/>
              <a:t>COI</a:t>
            </a:r>
            <a:r>
              <a:rPr lang="ja-JP" altLang="en-US" sz="2800"/>
              <a:t>関係にある企業などはありません。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5F1F1516-355B-6FB2-608F-4DFA4959DB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5046" y="6314488"/>
            <a:ext cx="4006954" cy="46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111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246</Words>
  <Application>Microsoft Office PowerPoint</Application>
  <PresentationFormat>ワイド画面</PresentationFormat>
  <Paragraphs>28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志原 伸幸</dc:creator>
  <cp:lastModifiedBy>伸幸 志原</cp:lastModifiedBy>
  <cp:revision>2</cp:revision>
  <dcterms:created xsi:type="dcterms:W3CDTF">2021-05-25T09:44:33Z</dcterms:created>
  <dcterms:modified xsi:type="dcterms:W3CDTF">2024-06-08T05:52:05Z</dcterms:modified>
</cp:coreProperties>
</file>