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2" r:id="rId2"/>
    <p:sldId id="264" r:id="rId3"/>
    <p:sldId id="265" r:id="rId4"/>
  </p:sldIdLst>
  <p:sldSz cx="9144000" cy="6858000" type="screen4x3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90" y="9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7529BD5-30B1-0606-A659-036E373E11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25F652-EF45-4EF0-8974-26839F701674}" type="datetimeFigureOut">
              <a:rPr lang="ja-JP" altLang="en-US"/>
              <a:pPr>
                <a:defRPr/>
              </a:pPr>
              <a:t>2024/6/8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59A7EB7-8366-915D-F85A-AD4D000978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3DD5033-8C88-5F34-9C34-C6C53AFBD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783A01-2036-43C5-9167-45B7BC2F423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81520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FBBA2B4-4D7E-3CC2-382B-9B0468765C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EE735F-9511-42F0-B2F3-FA4081B8DB2D}" type="datetimeFigureOut">
              <a:rPr lang="ja-JP" altLang="en-US"/>
              <a:pPr>
                <a:defRPr/>
              </a:pPr>
              <a:t>2024/6/8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97DEF91-C8CF-1D79-BBAB-199951000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27863B1-3E34-5F9D-B52E-06378E20B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B7902A-BC28-4DBA-BE74-3F0F0B3F429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18588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B1FABAE-A5F2-E64A-ED4A-D1ED92511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384B60-D8C7-49E2-A9DA-463EB992644A}" type="datetimeFigureOut">
              <a:rPr lang="ja-JP" altLang="en-US"/>
              <a:pPr>
                <a:defRPr/>
              </a:pPr>
              <a:t>2024/6/8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FFAC5E8-78EB-1D57-BAAF-F09200D6C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D01F810-0601-ACAD-DBA0-D6939DC7D5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BE8B2A-5BBA-4464-8605-999399A199C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22340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AEE93C7-C54A-6BE1-DA47-EC823BE5E4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1AFA90-47FE-4CAA-809F-C03CA7145D34}" type="datetimeFigureOut">
              <a:rPr lang="ja-JP" altLang="en-US"/>
              <a:pPr>
                <a:defRPr/>
              </a:pPr>
              <a:t>2024/6/8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9093B8E-A769-A35A-6F43-3F13358C1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8FAA97D-90F4-ABA7-8875-A6AF8884E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B1859E-7468-4167-94B9-54B4A02422E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81006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97E55C4-6A2F-5722-ADCB-B6E5AAEDC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A4F2FA-893A-4F06-8CAD-D220EDF43DDC}" type="datetimeFigureOut">
              <a:rPr lang="ja-JP" altLang="en-US"/>
              <a:pPr>
                <a:defRPr/>
              </a:pPr>
              <a:t>2024/6/8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575D0CB-8B77-BF01-3904-5AA46474C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B7D45ED-CAF2-9421-3A32-36151AB79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05D617-2C3C-4F29-8EC5-B9A508D49B4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04742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51C3181F-AD58-A837-64E2-66C4ECE49C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DC100B-F207-4FB7-AC1C-1EF518FC899A}" type="datetimeFigureOut">
              <a:rPr lang="ja-JP" altLang="en-US"/>
              <a:pPr>
                <a:defRPr/>
              </a:pPr>
              <a:t>2024/6/8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750BC9FB-4109-10B0-97AB-3BFC9CC70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02CE56FC-148E-4912-A9AB-2EC28F7DD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65A67B-453F-450D-BE08-9283F3DFF1E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51147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200B1C34-0CC2-48DE-A8A4-A1378EB79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A973E-7F5D-4397-83F6-7124D99ED6B0}" type="datetimeFigureOut">
              <a:rPr lang="ja-JP" altLang="en-US"/>
              <a:pPr>
                <a:defRPr/>
              </a:pPr>
              <a:t>2024/6/8</a:t>
            </a:fld>
            <a:endParaRPr lang="ja-JP" altLang="en-US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1C0B6986-6091-5010-2688-779D996DF6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EAD6576F-CFD9-962D-7512-A0A74FC01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99619C-4548-4A2A-AAC3-7376DA1AC49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85746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A2EC56C8-1C83-23CA-8146-D3E40E94BE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9C45C5-C866-4959-BA2A-76FCA37D6983}" type="datetimeFigureOut">
              <a:rPr lang="ja-JP" altLang="en-US"/>
              <a:pPr>
                <a:defRPr/>
              </a:pPr>
              <a:t>2024/6/8</a:t>
            </a:fld>
            <a:endParaRPr lang="ja-JP" altLang="en-US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B04368E8-AEB9-12F8-0876-59CE373042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992FA2B6-65F3-98D4-F560-4761F12A6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7DC510-48A0-4D19-A26E-AC57E775AD7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7085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8B9F2608-F85B-7E34-D5A3-F1E14482DC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E41B2-A569-4B2F-A999-15B385E9D130}" type="datetimeFigureOut">
              <a:rPr lang="ja-JP" altLang="en-US"/>
              <a:pPr>
                <a:defRPr/>
              </a:pPr>
              <a:t>2024/6/8</a:t>
            </a:fld>
            <a:endParaRPr lang="ja-JP" altLang="en-US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21105335-FC56-569C-A342-8FA6DC91BE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FA19D70E-1252-0300-F44B-583A86DB7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C98D24-2CD5-4D21-9C73-AD9DA76B5CD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10471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487240B7-D84E-A67F-571C-683E5DB5D1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63C1DD-2963-4F1B-9DC9-3AAA8B25F75F}" type="datetimeFigureOut">
              <a:rPr lang="ja-JP" altLang="en-US"/>
              <a:pPr>
                <a:defRPr/>
              </a:pPr>
              <a:t>2024/6/8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87919D75-CA43-535A-C7FC-ECD095599D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3DED30E7-2366-A68A-7CDE-9A925DB19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A50B41-D219-4FFF-9DC4-12BB813FEC6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59163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4EC48E9D-441D-0B91-F52A-1F516EEC8C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3B5469-8E36-4298-8559-1BE86855DE2B}" type="datetimeFigureOut">
              <a:rPr lang="ja-JP" altLang="en-US"/>
              <a:pPr>
                <a:defRPr/>
              </a:pPr>
              <a:t>2024/6/8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C0476860-E5CA-3176-712F-212EE7437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2691BB4E-468E-ABD1-37FF-424C6C871E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98C2F7-5057-4F31-8BAC-487F4B328FE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44265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13F8B796-1CDE-DE17-555E-AED86B1D4E9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id="{C4D6F926-B173-0BDB-095D-4E75BAC4B06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225ACF1-1A85-BA15-F3F8-1424796E9E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fld id="{84ED7874-25CC-4395-AF6D-88B86FE6BBE2}" type="datetimeFigureOut">
              <a:rPr lang="ja-JP" altLang="en-US"/>
              <a:pPr>
                <a:defRPr/>
              </a:pPr>
              <a:t>2024/6/8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727527F-BAEF-707B-65CB-B3EF44436B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070566-A8EB-520A-0646-1103242D55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C2562761-94E3-4219-AC64-E0506AF9C7B4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5020D1FB-7D0A-507C-2022-D3DD2246B55F}"/>
              </a:ext>
            </a:extLst>
          </p:cNvPr>
          <p:cNvSpPr/>
          <p:nvPr/>
        </p:nvSpPr>
        <p:spPr>
          <a:xfrm>
            <a:off x="468313" y="763588"/>
            <a:ext cx="8302625" cy="2419350"/>
          </a:xfrm>
          <a:prstGeom prst="rect">
            <a:avLst/>
          </a:prstGeom>
          <a:ln w="19050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2051" name="テキスト ボックス 4">
            <a:extLst>
              <a:ext uri="{FF2B5EF4-FFF2-40B4-BE49-F238E27FC236}">
                <a16:creationId xmlns:a16="http://schemas.microsoft.com/office/drawing/2014/main" id="{1B347C4F-E416-29B3-7C7C-06213D3FF5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550" y="908050"/>
            <a:ext cx="7200900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ja-JP" altLang="en-US" sz="44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ＪＡＤＥＣ</a:t>
            </a:r>
            <a:endParaRPr lang="en-US" altLang="ja-JP" sz="4400" dirty="0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44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ＣＯＩ開示</a:t>
            </a:r>
            <a:endParaRPr lang="en-US" altLang="ja-JP" sz="4400" dirty="0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052" name="テキスト ボックス 5">
            <a:extLst>
              <a:ext uri="{FF2B5EF4-FFF2-40B4-BE49-F238E27FC236}">
                <a16:creationId xmlns:a16="http://schemas.microsoft.com/office/drawing/2014/main" id="{60E148D5-EEA6-F14D-C65A-D9EBC7C617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4338" y="2492375"/>
            <a:ext cx="84248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b="1"/>
              <a:t>発表者名：　</a:t>
            </a:r>
            <a:endParaRPr lang="ja-JP" altLang="en-US" sz="2000" b="1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053" name="テキスト ボックス 8">
            <a:extLst>
              <a:ext uri="{FF2B5EF4-FFF2-40B4-BE49-F238E27FC236}">
                <a16:creationId xmlns:a16="http://schemas.microsoft.com/office/drawing/2014/main" id="{C66DED2A-6827-9BCE-928D-8DDCB4AE7D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3182938"/>
            <a:ext cx="8280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rgbClr val="000000"/>
                </a:solidFill>
              </a:rPr>
              <a:t>演題発表に関連し、開示すべき</a:t>
            </a:r>
            <a:r>
              <a:rPr lang="en-US" altLang="ja-JP" sz="2000">
                <a:solidFill>
                  <a:srgbClr val="000000"/>
                </a:solidFill>
              </a:rPr>
              <a:t>COI</a:t>
            </a:r>
            <a:r>
              <a:rPr lang="ja-JP" altLang="en-US" sz="2000">
                <a:solidFill>
                  <a:srgbClr val="000000"/>
                </a:solidFill>
              </a:rPr>
              <a:t>関係にある企業などとして、</a:t>
            </a: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3953916F-5508-398E-3795-640FB8345E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6314488"/>
            <a:ext cx="4006954" cy="46472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18E210E4-9187-EA09-1601-93A36E2FD001}"/>
              </a:ext>
            </a:extLst>
          </p:cNvPr>
          <p:cNvSpPr/>
          <p:nvPr/>
        </p:nvSpPr>
        <p:spPr>
          <a:xfrm>
            <a:off x="468313" y="763588"/>
            <a:ext cx="8302625" cy="2419350"/>
          </a:xfrm>
          <a:prstGeom prst="rect">
            <a:avLst/>
          </a:prstGeom>
          <a:ln w="19050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3075" name="テキスト ボックス 4">
            <a:extLst>
              <a:ext uri="{FF2B5EF4-FFF2-40B4-BE49-F238E27FC236}">
                <a16:creationId xmlns:a16="http://schemas.microsoft.com/office/drawing/2014/main" id="{CC8EC8FA-B597-74C7-AB0A-F6E18F2601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550" y="908050"/>
            <a:ext cx="7200900" cy="144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44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ＪＡＤＥＣ</a:t>
            </a:r>
            <a:endParaRPr lang="en-US" altLang="ja-JP" sz="4400" dirty="0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44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ＣＯＩ開示</a:t>
            </a:r>
            <a:endParaRPr lang="en-US" altLang="ja-JP" sz="4400" dirty="0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076" name="テキスト ボックス 5">
            <a:extLst>
              <a:ext uri="{FF2B5EF4-FFF2-40B4-BE49-F238E27FC236}">
                <a16:creationId xmlns:a16="http://schemas.microsoft.com/office/drawing/2014/main" id="{48CD0B73-E10C-E8C5-D6E9-461351108A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4338" y="2492375"/>
            <a:ext cx="84248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 b="1"/>
              <a:t>発表者名：　</a:t>
            </a:r>
            <a:r>
              <a:rPr lang="ja-JP" altLang="en-US" sz="2000" b="1">
                <a:solidFill>
                  <a:srgbClr val="FF0000"/>
                </a:solidFill>
              </a:rPr>
              <a:t>東京一郎、京都次郎、大阪三郎、◎福岡史郎　（◎研究代表者）</a:t>
            </a:r>
            <a:endParaRPr lang="ja-JP" altLang="en-US" sz="2000" b="1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077" name="テキスト ボックス 8">
            <a:extLst>
              <a:ext uri="{FF2B5EF4-FFF2-40B4-BE49-F238E27FC236}">
                <a16:creationId xmlns:a16="http://schemas.microsoft.com/office/drawing/2014/main" id="{AAC1FED2-7A29-2538-6443-238E45C22B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3182938"/>
            <a:ext cx="8280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rgbClr val="000000"/>
                </a:solidFill>
              </a:rPr>
              <a:t>演題発表に関連し、開示すべき</a:t>
            </a:r>
            <a:r>
              <a:rPr lang="en-US" altLang="ja-JP" sz="2000">
                <a:solidFill>
                  <a:srgbClr val="000000"/>
                </a:solidFill>
              </a:rPr>
              <a:t>COI</a:t>
            </a:r>
            <a:r>
              <a:rPr lang="ja-JP" altLang="en-US" sz="2000">
                <a:solidFill>
                  <a:srgbClr val="000000"/>
                </a:solidFill>
              </a:rPr>
              <a:t>関係にある企業などとして、</a:t>
            </a:r>
          </a:p>
        </p:txBody>
      </p:sp>
      <p:sp>
        <p:nvSpPr>
          <p:cNvPr id="8" name="四角形吹き出し 7">
            <a:extLst>
              <a:ext uri="{FF2B5EF4-FFF2-40B4-BE49-F238E27FC236}">
                <a16:creationId xmlns:a16="http://schemas.microsoft.com/office/drawing/2014/main" id="{E81A5244-78B7-A404-9B6A-184D6C02883A}"/>
              </a:ext>
            </a:extLst>
          </p:cNvPr>
          <p:cNvSpPr/>
          <p:nvPr/>
        </p:nvSpPr>
        <p:spPr>
          <a:xfrm>
            <a:off x="5795963" y="3932238"/>
            <a:ext cx="3168650" cy="2433637"/>
          </a:xfrm>
          <a:prstGeom prst="wedgeRectCallout">
            <a:avLst>
              <a:gd name="adj1" fmla="val -78183"/>
              <a:gd name="adj2" fmla="val 1388"/>
            </a:avLst>
          </a:prstGeom>
          <a:solidFill>
            <a:schemeClr val="bg1">
              <a:lumMod val="95000"/>
            </a:schemeClr>
          </a:solidFill>
          <a:ln w="190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600">
              <a:solidFill>
                <a:prstClr val="white"/>
              </a:solidFill>
            </a:endParaRPr>
          </a:p>
        </p:txBody>
      </p:sp>
      <p:sp>
        <p:nvSpPr>
          <p:cNvPr id="3079" name="テキスト ボックス 9">
            <a:extLst>
              <a:ext uri="{FF2B5EF4-FFF2-40B4-BE49-F238E27FC236}">
                <a16:creationId xmlns:a16="http://schemas.microsoft.com/office/drawing/2014/main" id="{57177EA2-8EA0-322C-AC6C-C021928056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3933825"/>
            <a:ext cx="273685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600">
                <a:solidFill>
                  <a:srgbClr val="FF0000"/>
                </a:solidFill>
              </a:rPr>
              <a:t>COI</a:t>
            </a:r>
            <a:r>
              <a:rPr lang="ja-JP" altLang="en-US" sz="1600">
                <a:solidFill>
                  <a:srgbClr val="FF0000"/>
                </a:solidFill>
              </a:rPr>
              <a:t>申告書が「有」に該当する項目をすべて記載する。</a:t>
            </a:r>
            <a:endParaRPr lang="en-US" altLang="ja-JP" sz="1600">
              <a:solidFill>
                <a:srgbClr val="FF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>
                <a:solidFill>
                  <a:srgbClr val="FF0000"/>
                </a:solidFill>
              </a:rPr>
              <a:t>（「無」の項目は記載不要）</a:t>
            </a:r>
            <a:endParaRPr lang="en-US" altLang="ja-JP" sz="1600">
              <a:solidFill>
                <a:srgbClr val="FF0000"/>
              </a:solidFill>
            </a:endParaRPr>
          </a:p>
        </p:txBody>
      </p:sp>
      <p:sp>
        <p:nvSpPr>
          <p:cNvPr id="3080" name="テキスト ボックス 19">
            <a:extLst>
              <a:ext uri="{FF2B5EF4-FFF2-40B4-BE49-F238E27FC236}">
                <a16:creationId xmlns:a16="http://schemas.microsoft.com/office/drawing/2014/main" id="{6A9AB0E8-E936-6B97-BB35-C1341FBDE2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5963" y="4740275"/>
            <a:ext cx="3168650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 b="1">
                <a:solidFill>
                  <a:srgbClr val="7030A0"/>
                </a:solidFill>
              </a:rPr>
              <a:t>・項目番号は不要</a:t>
            </a:r>
            <a:endParaRPr lang="en-US" altLang="ja-JP" sz="1600" b="1">
              <a:solidFill>
                <a:srgbClr val="7030A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 b="1">
                <a:solidFill>
                  <a:srgbClr val="7030A0"/>
                </a:solidFill>
              </a:rPr>
              <a:t>・企業・団体名を記入</a:t>
            </a:r>
            <a:endParaRPr lang="en-US" altLang="ja-JP" sz="1600" b="1">
              <a:solidFill>
                <a:srgbClr val="7030A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 b="1">
                <a:solidFill>
                  <a:srgbClr val="7030A0"/>
                </a:solidFill>
              </a:rPr>
              <a:t>・金額の記載は不要</a:t>
            </a:r>
            <a:endParaRPr lang="en-US" altLang="ja-JP" sz="1600" b="1">
              <a:solidFill>
                <a:srgbClr val="7030A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 b="1">
                <a:solidFill>
                  <a:srgbClr val="7030A0"/>
                </a:solidFill>
              </a:rPr>
              <a:t>・該当する発表者名の記載は不要</a:t>
            </a:r>
            <a:endParaRPr lang="en-US" altLang="ja-JP" sz="1600" b="1">
              <a:solidFill>
                <a:srgbClr val="7030A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 b="1">
                <a:solidFill>
                  <a:srgbClr val="7030A0"/>
                </a:solidFill>
              </a:rPr>
              <a:t>　（演題に関連するものを全員分</a:t>
            </a:r>
            <a:endParaRPr lang="en-US" altLang="ja-JP" sz="1600" b="1">
              <a:solidFill>
                <a:srgbClr val="7030A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 b="1">
                <a:solidFill>
                  <a:srgbClr val="7030A0"/>
                </a:solidFill>
              </a:rPr>
              <a:t>　　まとめて記載）</a:t>
            </a:r>
          </a:p>
        </p:txBody>
      </p:sp>
      <p:grpSp>
        <p:nvGrpSpPr>
          <p:cNvPr id="3081" name="グループ化 18">
            <a:extLst>
              <a:ext uri="{FF2B5EF4-FFF2-40B4-BE49-F238E27FC236}">
                <a16:creationId xmlns:a16="http://schemas.microsoft.com/office/drawing/2014/main" id="{9E7BC1D6-816A-F2FC-9067-946B9C2CED3A}"/>
              </a:ext>
            </a:extLst>
          </p:cNvPr>
          <p:cNvGrpSpPr>
            <a:grpSpLocks/>
          </p:cNvGrpSpPr>
          <p:nvPr/>
        </p:nvGrpSpPr>
        <p:grpSpPr bwMode="auto">
          <a:xfrm>
            <a:off x="682625" y="3932238"/>
            <a:ext cx="5257800" cy="1457325"/>
            <a:chOff x="668624" y="3975447"/>
            <a:chExt cx="5258053" cy="1457353"/>
          </a:xfrm>
        </p:grpSpPr>
        <p:sp>
          <p:nvSpPr>
            <p:cNvPr id="3086" name="テキスト ボックス 23">
              <a:extLst>
                <a:ext uri="{FF2B5EF4-FFF2-40B4-BE49-F238E27FC236}">
                  <a16:creationId xmlns:a16="http://schemas.microsoft.com/office/drawing/2014/main" id="{1277A071-40B4-CC2A-FC32-9DB01152650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3568" y="3975447"/>
              <a:ext cx="2376264" cy="3998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2000" b="1">
                  <a:solidFill>
                    <a:srgbClr val="000000"/>
                  </a:solidFill>
                </a:rPr>
                <a:t>顧問：</a:t>
              </a:r>
              <a:r>
                <a:rPr lang="en-US" altLang="ja-JP" sz="2000" b="1">
                  <a:solidFill>
                    <a:srgbClr val="000000"/>
                  </a:solidFill>
                </a:rPr>
                <a:t>A</a:t>
              </a:r>
              <a:r>
                <a:rPr lang="ja-JP" altLang="en-US" sz="2000" b="1">
                  <a:solidFill>
                    <a:srgbClr val="000000"/>
                  </a:solidFill>
                </a:rPr>
                <a:t>薬品工業</a:t>
              </a:r>
              <a:endParaRPr lang="ja-JP" altLang="en-US" sz="2000">
                <a:solidFill>
                  <a:srgbClr val="000000"/>
                </a:solidFill>
              </a:endParaRPr>
            </a:p>
          </p:txBody>
        </p:sp>
        <p:sp>
          <p:nvSpPr>
            <p:cNvPr id="3087" name="テキスト ボックス 24">
              <a:extLst>
                <a:ext uri="{FF2B5EF4-FFF2-40B4-BE49-F238E27FC236}">
                  <a16:creationId xmlns:a16="http://schemas.microsoft.com/office/drawing/2014/main" id="{87ACA5AD-BB53-0B98-29B3-E53DAEFD9AD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3568" y="4321358"/>
              <a:ext cx="4176464" cy="3998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2000" b="1">
                  <a:solidFill>
                    <a:srgbClr val="000000"/>
                  </a:solidFill>
                </a:rPr>
                <a:t>講演料：</a:t>
              </a:r>
              <a:r>
                <a:rPr lang="en-US" altLang="ja-JP" sz="2000" b="1">
                  <a:solidFill>
                    <a:srgbClr val="000000"/>
                  </a:solidFill>
                </a:rPr>
                <a:t>B</a:t>
              </a:r>
              <a:r>
                <a:rPr lang="ja-JP" altLang="en-US" sz="2000" b="1">
                  <a:solidFill>
                    <a:srgbClr val="000000"/>
                  </a:solidFill>
                </a:rPr>
                <a:t>製薬、</a:t>
              </a:r>
              <a:r>
                <a:rPr lang="en-US" altLang="ja-JP" sz="2000" b="1">
                  <a:solidFill>
                    <a:srgbClr val="000000"/>
                  </a:solidFill>
                </a:rPr>
                <a:t>C</a:t>
              </a:r>
              <a:r>
                <a:rPr lang="ja-JP" altLang="en-US" sz="2000" b="1">
                  <a:solidFill>
                    <a:srgbClr val="000000"/>
                  </a:solidFill>
                </a:rPr>
                <a:t>ファーマ</a:t>
              </a:r>
            </a:p>
          </p:txBody>
        </p:sp>
        <p:sp>
          <p:nvSpPr>
            <p:cNvPr id="3088" name="テキスト ボックス 25">
              <a:extLst>
                <a:ext uri="{FF2B5EF4-FFF2-40B4-BE49-F238E27FC236}">
                  <a16:creationId xmlns:a16="http://schemas.microsoft.com/office/drawing/2014/main" id="{E27CDA76-690F-6491-53D6-5AF2841027F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8624" y="4667267"/>
              <a:ext cx="5258053" cy="400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2000" b="1">
                  <a:solidFill>
                    <a:srgbClr val="000000"/>
                  </a:solidFill>
                </a:rPr>
                <a:t>治験・受託研究・共同研究費：</a:t>
              </a:r>
              <a:r>
                <a:rPr lang="en-US" altLang="ja-JP" sz="2000" b="1">
                  <a:solidFill>
                    <a:srgbClr val="000000"/>
                  </a:solidFill>
                </a:rPr>
                <a:t>D</a:t>
              </a:r>
              <a:r>
                <a:rPr lang="ja-JP" altLang="en-US" sz="2000" b="1">
                  <a:solidFill>
                    <a:srgbClr val="000000"/>
                  </a:solidFill>
                </a:rPr>
                <a:t>製薬株式会社</a:t>
              </a:r>
            </a:p>
          </p:txBody>
        </p:sp>
        <p:sp>
          <p:nvSpPr>
            <p:cNvPr id="3089" name="テキスト ボックス 26">
              <a:extLst>
                <a:ext uri="{FF2B5EF4-FFF2-40B4-BE49-F238E27FC236}">
                  <a16:creationId xmlns:a16="http://schemas.microsoft.com/office/drawing/2014/main" id="{BC24FF2D-5F70-52A7-2E01-954B9D8A6EC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6097" y="4971135"/>
              <a:ext cx="4449553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800" b="1">
                  <a:solidFill>
                    <a:srgbClr val="000000"/>
                  </a:solidFill>
                </a:rPr>
                <a:t>奨学寄附金</a:t>
              </a:r>
              <a:r>
                <a:rPr lang="ja-JP" altLang="en-US" sz="2400" b="1">
                  <a:solidFill>
                    <a:srgbClr val="000000"/>
                  </a:solidFill>
                </a:rPr>
                <a:t>：</a:t>
              </a:r>
              <a:r>
                <a:rPr lang="en-US" altLang="ja-JP" sz="2400" b="1">
                  <a:solidFill>
                    <a:srgbClr val="000000"/>
                  </a:solidFill>
                </a:rPr>
                <a:t> B</a:t>
              </a:r>
              <a:r>
                <a:rPr lang="ja-JP" altLang="en-US" sz="2000" b="1">
                  <a:solidFill>
                    <a:srgbClr val="000000"/>
                  </a:solidFill>
                </a:rPr>
                <a:t>製薬</a:t>
              </a:r>
              <a:r>
                <a:rPr lang="ja-JP" altLang="en-US" sz="2400" b="1">
                  <a:solidFill>
                    <a:srgbClr val="000000"/>
                  </a:solidFill>
                </a:rPr>
                <a:t>、</a:t>
              </a:r>
              <a:r>
                <a:rPr lang="en-US" altLang="ja-JP" sz="2400" b="1">
                  <a:solidFill>
                    <a:srgbClr val="000000"/>
                  </a:solidFill>
                </a:rPr>
                <a:t>E</a:t>
              </a:r>
              <a:r>
                <a:rPr lang="ja-JP" altLang="en-US" sz="2000" b="1">
                  <a:solidFill>
                    <a:srgbClr val="000000"/>
                  </a:solidFill>
                </a:rPr>
                <a:t>薬品株式会社</a:t>
              </a:r>
            </a:p>
          </p:txBody>
        </p:sp>
      </p:grpSp>
      <p:sp>
        <p:nvSpPr>
          <p:cNvPr id="16" name="四角形吹き出し 15">
            <a:extLst>
              <a:ext uri="{FF2B5EF4-FFF2-40B4-BE49-F238E27FC236}">
                <a16:creationId xmlns:a16="http://schemas.microsoft.com/office/drawing/2014/main" id="{2F29CFFB-208E-5D6D-3A56-A4CD316EBFC2}"/>
              </a:ext>
            </a:extLst>
          </p:cNvPr>
          <p:cNvSpPr/>
          <p:nvPr/>
        </p:nvSpPr>
        <p:spPr>
          <a:xfrm>
            <a:off x="6056313" y="1630363"/>
            <a:ext cx="2782887" cy="884237"/>
          </a:xfrm>
          <a:prstGeom prst="wedgeRectCallout">
            <a:avLst>
              <a:gd name="adj1" fmla="val -70808"/>
              <a:gd name="adj2" fmla="val 52545"/>
            </a:avLst>
          </a:prstGeom>
          <a:solidFill>
            <a:schemeClr val="bg1">
              <a:lumMod val="95000"/>
            </a:schemeClr>
          </a:solidFill>
          <a:ln w="190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600">
              <a:solidFill>
                <a:prstClr val="white"/>
              </a:solidFill>
            </a:endParaRPr>
          </a:p>
        </p:txBody>
      </p:sp>
      <p:sp>
        <p:nvSpPr>
          <p:cNvPr id="3083" name="テキスト ボックス 9">
            <a:extLst>
              <a:ext uri="{FF2B5EF4-FFF2-40B4-BE49-F238E27FC236}">
                <a16:creationId xmlns:a16="http://schemas.microsoft.com/office/drawing/2014/main" id="{D2FFD82F-E1A7-4901-31AF-CF43054DF2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99188" y="1662113"/>
            <a:ext cx="273685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 b="1">
                <a:solidFill>
                  <a:srgbClr val="7030A0"/>
                </a:solidFill>
              </a:rPr>
              <a:t>発表者・共同発表者全員の氏名を記載する（</a:t>
            </a:r>
            <a:r>
              <a:rPr lang="en-US" altLang="ja-JP" sz="1600" b="1">
                <a:solidFill>
                  <a:srgbClr val="7030A0"/>
                </a:solidFill>
              </a:rPr>
              <a:t>COI</a:t>
            </a:r>
            <a:r>
              <a:rPr lang="ja-JP" altLang="en-US" sz="1600" b="1">
                <a:solidFill>
                  <a:srgbClr val="7030A0"/>
                </a:solidFill>
              </a:rPr>
              <a:t>状態がない人も含む）</a:t>
            </a:r>
            <a:endParaRPr lang="en-US" altLang="ja-JP" sz="1600" b="1">
              <a:solidFill>
                <a:srgbClr val="7030A0"/>
              </a:solidFill>
            </a:endParaRPr>
          </a:p>
        </p:txBody>
      </p:sp>
      <p:sp>
        <p:nvSpPr>
          <p:cNvPr id="3085" name="テキスト ボックス 16">
            <a:extLst>
              <a:ext uri="{FF2B5EF4-FFF2-40B4-BE49-F238E27FC236}">
                <a16:creationId xmlns:a16="http://schemas.microsoft.com/office/drawing/2014/main" id="{E6732638-666F-34E6-32A1-8DFD3E6178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260350"/>
            <a:ext cx="1620838" cy="52387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>
                <a:solidFill>
                  <a:srgbClr val="FF0000"/>
                </a:solidFill>
              </a:rPr>
              <a:t>有の場合</a:t>
            </a: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EC165CFA-5B77-B308-3225-E2A2EDA5DD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6314488"/>
            <a:ext cx="4006954" cy="46472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EFDDE2F-8084-D815-5644-5392172DFC09}"/>
              </a:ext>
            </a:extLst>
          </p:cNvPr>
          <p:cNvSpPr/>
          <p:nvPr/>
        </p:nvSpPr>
        <p:spPr>
          <a:xfrm>
            <a:off x="468313" y="763588"/>
            <a:ext cx="8302625" cy="2419350"/>
          </a:xfrm>
          <a:prstGeom prst="rect">
            <a:avLst/>
          </a:prstGeom>
          <a:ln w="19050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4099" name="テキスト ボックス 4">
            <a:extLst>
              <a:ext uri="{FF2B5EF4-FFF2-40B4-BE49-F238E27FC236}">
                <a16:creationId xmlns:a16="http://schemas.microsoft.com/office/drawing/2014/main" id="{59686159-726A-0C39-8B8B-EC288258A7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550" y="908050"/>
            <a:ext cx="7200900" cy="144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44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ＪＡＤＥＣ</a:t>
            </a:r>
            <a:endParaRPr lang="en-US" altLang="ja-JP" sz="4400" dirty="0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44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ＣＯＩ開示</a:t>
            </a:r>
            <a:endParaRPr lang="en-US" altLang="ja-JP" sz="4400" dirty="0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100" name="テキスト ボックス 5">
            <a:extLst>
              <a:ext uri="{FF2B5EF4-FFF2-40B4-BE49-F238E27FC236}">
                <a16:creationId xmlns:a16="http://schemas.microsoft.com/office/drawing/2014/main" id="{621D10AA-E664-EBD8-B669-F8D108E8AC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4338" y="2492375"/>
            <a:ext cx="84248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 b="1"/>
              <a:t>発表者名：　</a:t>
            </a:r>
            <a:r>
              <a:rPr lang="ja-JP" altLang="en-US" sz="2000" b="1">
                <a:solidFill>
                  <a:srgbClr val="FF0000"/>
                </a:solidFill>
              </a:rPr>
              <a:t>東京一郎、京都次郎、大阪三郎、◎福岡史郎　（◎研究代表者）</a:t>
            </a:r>
            <a:endParaRPr lang="ja-JP" altLang="en-US" sz="2000" b="1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6" name="四角形吹き出し 15">
            <a:extLst>
              <a:ext uri="{FF2B5EF4-FFF2-40B4-BE49-F238E27FC236}">
                <a16:creationId xmlns:a16="http://schemas.microsoft.com/office/drawing/2014/main" id="{B0FCC344-D24B-3BC2-73B2-EA1E2BC6079F}"/>
              </a:ext>
            </a:extLst>
          </p:cNvPr>
          <p:cNvSpPr/>
          <p:nvPr/>
        </p:nvSpPr>
        <p:spPr>
          <a:xfrm>
            <a:off x="6056313" y="1630363"/>
            <a:ext cx="2782887" cy="884237"/>
          </a:xfrm>
          <a:prstGeom prst="wedgeRectCallout">
            <a:avLst>
              <a:gd name="adj1" fmla="val -70808"/>
              <a:gd name="adj2" fmla="val 52545"/>
            </a:avLst>
          </a:prstGeom>
          <a:solidFill>
            <a:schemeClr val="bg1">
              <a:lumMod val="95000"/>
            </a:schemeClr>
          </a:solidFill>
          <a:ln w="190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600">
              <a:solidFill>
                <a:prstClr val="white"/>
              </a:solidFill>
            </a:endParaRPr>
          </a:p>
        </p:txBody>
      </p:sp>
      <p:sp>
        <p:nvSpPr>
          <p:cNvPr id="4102" name="テキスト ボックス 9">
            <a:extLst>
              <a:ext uri="{FF2B5EF4-FFF2-40B4-BE49-F238E27FC236}">
                <a16:creationId xmlns:a16="http://schemas.microsoft.com/office/drawing/2014/main" id="{0C991AE9-EFDC-CA96-8350-179E02CAAB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99188" y="1662113"/>
            <a:ext cx="273685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 b="1">
                <a:solidFill>
                  <a:srgbClr val="7030A0"/>
                </a:solidFill>
              </a:rPr>
              <a:t>発表者・共同発表者全員の氏名を記載する（</a:t>
            </a:r>
            <a:r>
              <a:rPr lang="en-US" altLang="ja-JP" sz="1600" b="1">
                <a:solidFill>
                  <a:srgbClr val="7030A0"/>
                </a:solidFill>
              </a:rPr>
              <a:t>COI</a:t>
            </a:r>
            <a:r>
              <a:rPr lang="ja-JP" altLang="en-US" sz="1600" b="1">
                <a:solidFill>
                  <a:srgbClr val="7030A0"/>
                </a:solidFill>
              </a:rPr>
              <a:t>状態がない人も含む）</a:t>
            </a:r>
            <a:endParaRPr lang="en-US" altLang="ja-JP" sz="1600" b="1">
              <a:solidFill>
                <a:srgbClr val="7030A0"/>
              </a:solidFill>
            </a:endParaRPr>
          </a:p>
        </p:txBody>
      </p:sp>
      <p:sp>
        <p:nvSpPr>
          <p:cNvPr id="4104" name="テキスト ボックス 16">
            <a:extLst>
              <a:ext uri="{FF2B5EF4-FFF2-40B4-BE49-F238E27FC236}">
                <a16:creationId xmlns:a16="http://schemas.microsoft.com/office/drawing/2014/main" id="{C32D893B-6CB7-FEC9-E342-EC491657A3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260350"/>
            <a:ext cx="1620838" cy="52387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>
                <a:solidFill>
                  <a:srgbClr val="FF0000"/>
                </a:solidFill>
              </a:rPr>
              <a:t>無の場合</a:t>
            </a:r>
          </a:p>
        </p:txBody>
      </p:sp>
      <p:sp>
        <p:nvSpPr>
          <p:cNvPr id="4105" name="テキスト ボックス 8">
            <a:extLst>
              <a:ext uri="{FF2B5EF4-FFF2-40B4-BE49-F238E27FC236}">
                <a16:creationId xmlns:a16="http://schemas.microsoft.com/office/drawing/2014/main" id="{3A968C77-AC44-E24E-9050-5AD25D47B2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4575" y="4387850"/>
            <a:ext cx="7161213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演題発表に関連し、開示すべき</a:t>
            </a:r>
            <a:r>
              <a:rPr lang="en-US" altLang="ja-JP" sz="2800"/>
              <a:t>COI</a:t>
            </a:r>
            <a:r>
              <a:rPr lang="ja-JP" altLang="en-US" sz="2800"/>
              <a:t>関係にある企業などはありません。</a:t>
            </a: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AE5B605C-C427-F4D5-1BAB-5CCBC384DE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6314488"/>
            <a:ext cx="4006954" cy="46472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246</Words>
  <Application>Microsoft Office PowerPoint</Application>
  <PresentationFormat>画面に合わせる (4:3)</PresentationFormat>
  <Paragraphs>28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Calibri</vt:lpstr>
      <vt:lpstr>ＭＳ Ｐゴシック</vt:lpstr>
      <vt:lpstr>Arial</vt:lpstr>
      <vt:lpstr>ＭＳ ゴシック</vt:lpstr>
      <vt:lpstr>Office ​​テーマ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2016-04-04T06:05:33Z</dcterms:created>
  <dcterms:modified xsi:type="dcterms:W3CDTF">2024-06-08T05:51:46Z</dcterms:modified>
</cp:coreProperties>
</file>