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02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73A70-3C12-4838-A18F-B44324047D34}" type="datetimeFigureOut">
              <a:rPr kumimoji="1" lang="ja-JP" altLang="en-US" smtClean="0"/>
              <a:t>2018/5/18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4754E-A192-42CC-AB4B-CC73941ADB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5245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4754E-A192-42CC-AB4B-CC73941ADB6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5213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4754E-A192-42CC-AB4B-CC73941ADB6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1778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4754E-A192-42CC-AB4B-CC73941ADB6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3549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5AE51-01D7-472E-BAB2-5C15B7F55817}" type="datetimeFigureOut">
              <a:rPr kumimoji="1" lang="ja-JP" altLang="en-US" smtClean="0"/>
              <a:t>2018/5/18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EC5D-77AD-419B-8E9C-4AD53960BD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9899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5AE51-01D7-472E-BAB2-5C15B7F55817}" type="datetimeFigureOut">
              <a:rPr kumimoji="1" lang="ja-JP" altLang="en-US" smtClean="0"/>
              <a:t>2018/5/18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EC5D-77AD-419B-8E9C-4AD53960BD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7029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5AE51-01D7-472E-BAB2-5C15B7F55817}" type="datetimeFigureOut">
              <a:rPr kumimoji="1" lang="ja-JP" altLang="en-US" smtClean="0"/>
              <a:t>2018/5/18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EC5D-77AD-419B-8E9C-4AD53960BD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2676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5AE51-01D7-472E-BAB2-5C15B7F55817}" type="datetimeFigureOut">
              <a:rPr kumimoji="1" lang="ja-JP" altLang="en-US" smtClean="0"/>
              <a:t>2018/5/18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EC5D-77AD-419B-8E9C-4AD53960BD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7587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5AE51-01D7-472E-BAB2-5C15B7F55817}" type="datetimeFigureOut">
              <a:rPr kumimoji="1" lang="ja-JP" altLang="en-US" smtClean="0"/>
              <a:t>2018/5/18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EC5D-77AD-419B-8E9C-4AD53960BD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4669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5AE51-01D7-472E-BAB2-5C15B7F55817}" type="datetimeFigureOut">
              <a:rPr kumimoji="1" lang="ja-JP" altLang="en-US" smtClean="0"/>
              <a:t>2018/5/18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EC5D-77AD-419B-8E9C-4AD53960BD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1934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5AE51-01D7-472E-BAB2-5C15B7F55817}" type="datetimeFigureOut">
              <a:rPr kumimoji="1" lang="ja-JP" altLang="en-US" smtClean="0"/>
              <a:t>2018/5/18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EC5D-77AD-419B-8E9C-4AD53960BD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5684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5AE51-01D7-472E-BAB2-5C15B7F55817}" type="datetimeFigureOut">
              <a:rPr kumimoji="1" lang="ja-JP" altLang="en-US" smtClean="0"/>
              <a:t>2018/5/18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EC5D-77AD-419B-8E9C-4AD53960BD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249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5AE51-01D7-472E-BAB2-5C15B7F55817}" type="datetimeFigureOut">
              <a:rPr kumimoji="1" lang="ja-JP" altLang="en-US" smtClean="0"/>
              <a:t>2018/5/18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EC5D-77AD-419B-8E9C-4AD53960BD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804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5AE51-01D7-472E-BAB2-5C15B7F55817}" type="datetimeFigureOut">
              <a:rPr kumimoji="1" lang="ja-JP" altLang="en-US" smtClean="0"/>
              <a:t>2018/5/18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EC5D-77AD-419B-8E9C-4AD53960BD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9078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5AE51-01D7-472E-BAB2-5C15B7F55817}" type="datetimeFigureOut">
              <a:rPr kumimoji="1" lang="ja-JP" altLang="en-US" smtClean="0"/>
              <a:t>2018/5/18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EC5D-77AD-419B-8E9C-4AD53960BD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237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5AE51-01D7-472E-BAB2-5C15B7F55817}" type="datetimeFigureOut">
              <a:rPr kumimoji="1" lang="ja-JP" altLang="en-US" smtClean="0"/>
              <a:t>2018/5/18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CEC5D-77AD-419B-8E9C-4AD53960BD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205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83547" y="6093296"/>
            <a:ext cx="8880941" cy="648072"/>
            <a:chOff x="1086488" y="6108462"/>
            <a:chExt cx="6996993" cy="510594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495" y="6117088"/>
              <a:ext cx="4283393" cy="50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2758" y="6108462"/>
              <a:ext cx="1970723" cy="50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6488" y="6127800"/>
              <a:ext cx="795338" cy="391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テキスト ボックス 6"/>
          <p:cNvSpPr txBox="1"/>
          <p:nvPr/>
        </p:nvSpPr>
        <p:spPr>
          <a:xfrm>
            <a:off x="116421" y="258498"/>
            <a:ext cx="3837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会期：平成</a:t>
            </a:r>
            <a:r>
              <a:rPr kumimoji="1" lang="en-US" altLang="ja-JP" sz="1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ja-JP" altLang="en-US" sz="1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kumimoji="1" lang="ja-JP" altLang="en-US" sz="1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28</a:t>
            </a:r>
            <a:r>
              <a:rPr kumimoji="1" lang="ja-JP" altLang="en-US" sz="1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kumimoji="1" lang="en-US" altLang="ja-JP" sz="1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29</a:t>
            </a:r>
            <a:r>
              <a:rPr kumimoji="1" lang="ja-JP" altLang="en-US" sz="1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日（土・日）</a:t>
            </a:r>
            <a:endParaRPr kumimoji="1" lang="ja-JP" altLang="en-US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6421" y="522344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会場：国立京都国際会館</a:t>
            </a:r>
            <a:endParaRPr kumimoji="1" lang="ja-JP" altLang="en-US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6421" y="78619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会長：中村　慶子</a:t>
            </a:r>
            <a:endParaRPr kumimoji="1" lang="ja-JP" altLang="en-US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14288" y="868638"/>
            <a:ext cx="2438488" cy="1972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800"/>
              </a:lnSpc>
            </a:pPr>
            <a:r>
              <a:rPr kumimoji="1" lang="en-US" altLang="ja-JP" sz="11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1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横浜創英大学大学院</a:t>
            </a:r>
            <a:r>
              <a:rPr lang="ja-JP" altLang="en-US" sz="11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看護学研究科</a:t>
            </a:r>
            <a:r>
              <a:rPr lang="en-US" altLang="ja-JP" sz="11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sz="11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4" name="Picture 4" descr="C:\Users\伸幸\Desktop\無題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" y="0"/>
            <a:ext cx="9144000" cy="602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179512" y="188640"/>
            <a:ext cx="3974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>
                <a:solidFill>
                  <a:schemeClr val="bg1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会　期：平成</a:t>
            </a:r>
            <a:r>
              <a:rPr kumimoji="1" lang="en-US" altLang="ja-JP" sz="1600" b="1" dirty="0" smtClean="0">
                <a:solidFill>
                  <a:schemeClr val="bg1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ja-JP" altLang="en-US" sz="1600" b="1" dirty="0" smtClean="0">
                <a:solidFill>
                  <a:schemeClr val="bg1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600" b="1" dirty="0" smtClean="0">
                <a:solidFill>
                  <a:schemeClr val="bg1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kumimoji="1" lang="ja-JP" altLang="en-US" sz="1600" b="1" dirty="0" smtClean="0">
                <a:solidFill>
                  <a:schemeClr val="bg1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600" b="1" dirty="0" smtClean="0">
                <a:solidFill>
                  <a:schemeClr val="bg1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28</a:t>
            </a:r>
            <a:r>
              <a:rPr kumimoji="1" lang="ja-JP" altLang="en-US" sz="1600" b="1" dirty="0" smtClean="0">
                <a:solidFill>
                  <a:schemeClr val="bg1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kumimoji="1" lang="en-US" altLang="ja-JP" sz="1600" b="1" dirty="0" smtClean="0">
                <a:solidFill>
                  <a:schemeClr val="bg1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29</a:t>
            </a:r>
            <a:r>
              <a:rPr kumimoji="1" lang="ja-JP" altLang="en-US" sz="1600" b="1" dirty="0" smtClean="0">
                <a:solidFill>
                  <a:schemeClr val="bg1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日（土・日）</a:t>
            </a:r>
            <a:endParaRPr kumimoji="1" lang="ja-JP" altLang="en-US" sz="1600" b="1" dirty="0">
              <a:solidFill>
                <a:schemeClr val="bg1"/>
              </a:solidFill>
              <a:effectLst>
                <a:outerShdw blurRad="38100" dist="25400" dir="2700000" algn="tl">
                  <a:srgbClr val="000000"/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79512" y="452486"/>
            <a:ext cx="25779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>
                <a:solidFill>
                  <a:schemeClr val="bg1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会　場：国立京都国際会館</a:t>
            </a:r>
            <a:endParaRPr kumimoji="1" lang="ja-JP" altLang="en-US" sz="1600" b="1" dirty="0">
              <a:solidFill>
                <a:schemeClr val="bg1"/>
              </a:solidFill>
              <a:effectLst>
                <a:outerShdw blurRad="38100" dist="25400" dir="2700000" algn="tl">
                  <a:srgbClr val="000000"/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79512" y="716332"/>
            <a:ext cx="18934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>
                <a:solidFill>
                  <a:schemeClr val="bg1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会　長：中村　慶子</a:t>
            </a:r>
            <a:endParaRPr kumimoji="1" lang="ja-JP" altLang="en-US" sz="1600" b="1" dirty="0">
              <a:solidFill>
                <a:schemeClr val="bg1"/>
              </a:solidFill>
              <a:effectLst>
                <a:outerShdw blurRad="38100" dist="25400" dir="2700000" algn="tl">
                  <a:srgbClr val="000000"/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921395" y="817830"/>
            <a:ext cx="2438488" cy="1972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800"/>
              </a:lnSpc>
            </a:pPr>
            <a:r>
              <a:rPr kumimoji="1" lang="en-US" altLang="ja-JP" sz="1100" b="1" dirty="0" smtClean="0">
                <a:solidFill>
                  <a:schemeClr val="bg1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100" b="1" dirty="0" smtClean="0">
                <a:solidFill>
                  <a:schemeClr val="bg1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横浜創英大学大学院</a:t>
            </a:r>
            <a:r>
              <a:rPr lang="ja-JP" altLang="en-US" sz="1100" b="1" dirty="0" smtClean="0">
                <a:solidFill>
                  <a:schemeClr val="bg1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看護学研究科</a:t>
            </a:r>
            <a:r>
              <a:rPr lang="en-US" altLang="ja-JP" sz="1100" b="1" dirty="0" smtClean="0">
                <a:solidFill>
                  <a:schemeClr val="bg1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sz="1100" b="1" dirty="0">
              <a:solidFill>
                <a:schemeClr val="bg1"/>
              </a:solidFill>
              <a:effectLst>
                <a:outerShdw blurRad="38100" dist="25400" dir="2700000" algn="tl">
                  <a:srgbClr val="000000"/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069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>
            <a:grpSpLocks noChangeAspect="1"/>
          </p:cNvGrpSpPr>
          <p:nvPr/>
        </p:nvGrpSpPr>
        <p:grpSpPr>
          <a:xfrm>
            <a:off x="2" y="4005064"/>
            <a:ext cx="9143998" cy="2874017"/>
            <a:chOff x="-53701" y="37415977"/>
            <a:chExt cx="9000000" cy="5446669"/>
          </a:xfrm>
        </p:grpSpPr>
        <p:sp>
          <p:nvSpPr>
            <p:cNvPr id="5" name="正方形/長方形 4"/>
            <p:cNvSpPr/>
            <p:nvPr/>
          </p:nvSpPr>
          <p:spPr>
            <a:xfrm>
              <a:off x="-53701" y="37462646"/>
              <a:ext cx="9000000" cy="54000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-53685" y="37415977"/>
              <a:ext cx="8980574" cy="5420973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  <a:gs pos="100000">
                  <a:schemeClr val="tx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円/楕円 6"/>
          <p:cNvSpPr/>
          <p:nvPr/>
        </p:nvSpPr>
        <p:spPr>
          <a:xfrm>
            <a:off x="5905906" y="783749"/>
            <a:ext cx="1728000" cy="172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7164480" y="4584672"/>
            <a:ext cx="1728000" cy="172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3654669" y="4833638"/>
            <a:ext cx="1728000" cy="172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325527" y="4581320"/>
            <a:ext cx="1728000" cy="172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3648615" y="2348976"/>
            <a:ext cx="1728000" cy="172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1332091" y="783410"/>
            <a:ext cx="1728000" cy="172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240364" y="1231516"/>
            <a:ext cx="1728192" cy="1728192"/>
          </a:xfrm>
          <a:prstGeom prst="ellipse">
            <a:avLst/>
          </a:prstGeom>
          <a:solidFill>
            <a:srgbClr val="92D050">
              <a:alpha val="2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0"/>
            </a:lightRig>
          </a:scene3d>
          <a:sp3d prstMaterial="plastic">
            <a:bevelT w="864000" h="864000"/>
            <a:bevelB w="864000" h="863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7084192" y="1280618"/>
            <a:ext cx="1728192" cy="1728192"/>
          </a:xfrm>
          <a:prstGeom prst="ellipse">
            <a:avLst/>
          </a:prstGeom>
          <a:solidFill>
            <a:srgbClr val="00FFFF">
              <a:alpha val="2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0"/>
            </a:lightRig>
          </a:scene3d>
          <a:sp3d prstMaterial="plastic">
            <a:bevelT w="864000" h="864000"/>
            <a:bevelB w="864000" h="863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3648319" y="4830516"/>
            <a:ext cx="1728192" cy="1728192"/>
          </a:xfrm>
          <a:prstGeom prst="ellipse">
            <a:avLst/>
          </a:prstGeom>
          <a:solidFill>
            <a:srgbClr val="FF99FF">
              <a:alpha val="2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0"/>
            </a:lightRig>
          </a:scene3d>
          <a:sp3d prstMaterial="plastic">
            <a:bevelT w="864000" h="864000"/>
            <a:bevelB w="864000" h="863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3648319" y="1484784"/>
            <a:ext cx="1728192" cy="1728192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0"/>
            </a:lightRig>
          </a:scene3d>
          <a:sp3d prstMaterial="plastic">
            <a:bevelT w="864000" h="864000"/>
            <a:bevelB w="864000" h="863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7158801" y="4588147"/>
            <a:ext cx="1728192" cy="1728192"/>
          </a:xfrm>
          <a:prstGeom prst="ellipse">
            <a:avLst/>
          </a:prstGeom>
          <a:solidFill>
            <a:srgbClr val="FFC000">
              <a:alpha val="2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0"/>
            </a:lightRig>
          </a:scene3d>
          <a:sp3d prstMaterial="plastic">
            <a:bevelT w="864000" h="864000"/>
            <a:bevelB w="864000" h="863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323528" y="4581128"/>
            <a:ext cx="1728192" cy="1728192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0"/>
            </a:lightRig>
          </a:scene3d>
          <a:sp3d prstMaterial="plastic">
            <a:bevelT w="864000" h="864000"/>
            <a:bevelB w="864000" h="863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Picture 2" descr="\\Nbs_s01\共有ディスク\全共有\療養指導学術集会\第6回療養指導学術集会\第6回ポスター\チラシ171228\写真\_DSC51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732" y="2373225"/>
            <a:ext cx="961042" cy="144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\\Nbs_s01\共有ディスク\全共有\療養指導学術集会\第6回療養指導学術集会\第6回ポスター\チラシ171228\写真\_DSC51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393" y="2392949"/>
            <a:ext cx="1440000" cy="961042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\\Nbs_s01\共有ディスク\全共有\療養指導学術集会\第6回療養指導学術集会\第6回ポスター\チラシ171228\写真\170729_00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443" y="3135938"/>
            <a:ext cx="1440000" cy="95838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\\Nbs_s01\共有ディスク\全共有\療養指導学術集会\第6回療養指導学術集会\第6回ポスター\チラシ171228\写真\170729_007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190" y="3135938"/>
            <a:ext cx="1440000" cy="95838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\\Nbs_s01\共有ディスク\全共有\療養指導学術集会\第6回療養指導学術集会\第6回ポスター\チラシ171228\写真\170730_022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745" y="5494956"/>
            <a:ext cx="1440000" cy="95838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\\Nbs_s01\共有ディスク\全共有\写真\20170729-0730 学術集会\カメラマン\A-2　0730　SGD,MTE,事例検討会,その他\清野裕先生講演\170730_037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036" y="2529620"/>
            <a:ext cx="1440000" cy="958379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伸幸\Desktop\新しいフォルダー\20th2016_109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088" y="5565462"/>
            <a:ext cx="1440000" cy="959882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伸幸\Desktop\新しいフォルダー\20th2016_103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956" y="5565462"/>
            <a:ext cx="1440000" cy="959881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伸幸\Desktop\新しいフォルダー\1258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91" y="5349320"/>
            <a:ext cx="1440000" cy="96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テキスト ボックス 28"/>
          <p:cNvSpPr txBox="1"/>
          <p:nvPr/>
        </p:nvSpPr>
        <p:spPr>
          <a:xfrm>
            <a:off x="251520" y="4198771"/>
            <a:ext cx="2452915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CDEL</a:t>
            </a:r>
            <a:r>
              <a:rPr kumimoji="1" lang="ja-JP" altLang="en-US" sz="2400" dirty="0" smtClean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報告交流会</a:t>
            </a:r>
            <a:endParaRPr kumimoji="1" lang="en-US" altLang="ja-JP" sz="2400" dirty="0" smtClean="0"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spcBef>
                <a:spcPts val="600"/>
              </a:spcBef>
            </a:pPr>
            <a:r>
              <a:rPr lang="ja-JP" alt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各地の</a:t>
            </a:r>
            <a:r>
              <a:rPr lang="en-US" altLang="ja-JP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CDEL</a:t>
            </a:r>
            <a:r>
              <a:rPr lang="ja-JP" alt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からの報告</a:t>
            </a:r>
            <a:endParaRPr lang="en-US" altLang="ja-JP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自由に情報交換</a:t>
            </a:r>
            <a:endParaRPr kumimoji="1" lang="ja-JP" alt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548800" y="4846338"/>
            <a:ext cx="188064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シンポジウム</a:t>
            </a:r>
            <a:endParaRPr lang="en-US" altLang="ja-JP" sz="2400" dirty="0"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spcBef>
                <a:spcPts val="600"/>
              </a:spcBef>
            </a:pPr>
            <a:r>
              <a:rPr lang="en-US" altLang="ja-JP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CDEL</a:t>
            </a:r>
            <a:r>
              <a:rPr lang="ja-JP" alt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の役割と</a:t>
            </a:r>
            <a:endParaRPr lang="en-US" altLang="ja-JP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600"/>
              </a:spcBef>
            </a:pPr>
            <a:r>
              <a:rPr lang="ja-JP" alt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今後の課題</a:t>
            </a:r>
            <a:endParaRPr kumimoji="1" lang="ja-JP" alt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89787" y="1169892"/>
            <a:ext cx="2552301" cy="1369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Meet the Expert</a:t>
            </a:r>
          </a:p>
          <a:p>
            <a:pPr algn="ctr">
              <a:spcBef>
                <a:spcPts val="600"/>
              </a:spcBef>
            </a:pPr>
            <a:r>
              <a:rPr lang="ja-JP" alt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経験豊かな専門家との</a:t>
            </a:r>
            <a:endParaRPr lang="en-US" altLang="ja-JP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対話を中心とした</a:t>
            </a:r>
            <a:endParaRPr lang="en-US" altLang="ja-JP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少人数セッション</a:t>
            </a:r>
            <a:endParaRPr lang="en-US" altLang="ja-JP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571077" y="1280618"/>
            <a:ext cx="2164375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教育講演</a:t>
            </a:r>
            <a:endParaRPr lang="en-US" altLang="ja-JP" sz="2400" dirty="0"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spcBef>
                <a:spcPts val="600"/>
              </a:spcBef>
            </a:pPr>
            <a:r>
              <a:rPr lang="ja-JP" alt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各分野の最新情報を</a:t>
            </a:r>
            <a:endParaRPr lang="en-US" altLang="ja-JP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共有</a:t>
            </a:r>
            <a:endParaRPr lang="en-US" altLang="ja-JP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275856" y="1627175"/>
            <a:ext cx="2546814" cy="1945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ｽﾓｰﾙｸﾞﾙｰﾌ</a:t>
            </a:r>
            <a:endParaRPr lang="en-US" altLang="ja-JP" sz="2400" dirty="0" smtClean="0"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400" dirty="0" smtClean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ﾟﾃﾞｨｽｶｯｼｮﾝ</a:t>
            </a:r>
            <a:endParaRPr lang="en-US" altLang="ja-JP" sz="2400" dirty="0" smtClean="0"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spcBef>
                <a:spcPts val="600"/>
              </a:spcBef>
            </a:pPr>
            <a:r>
              <a:rPr kumimoji="1" lang="ja-JP" alt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テーマごとに</a:t>
            </a:r>
            <a:endParaRPr kumimoji="1" lang="en-US" altLang="ja-JP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名のグループで討論</a:t>
            </a:r>
            <a:endParaRPr kumimoji="1" lang="en-US" altLang="ja-JP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434502" y="4198769"/>
            <a:ext cx="26019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事例検討会</a:t>
            </a:r>
            <a:endParaRPr kumimoji="1" lang="en-US" altLang="ja-JP" sz="2400" dirty="0" smtClean="0"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それぞれの職種の視点から</a:t>
            </a:r>
            <a:endParaRPr kumimoji="1" lang="en-US" altLang="ja-JP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症例を掘り下げ</a:t>
            </a:r>
            <a:endParaRPr kumimoji="1" lang="ja-JP" alt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タイトル 1"/>
          <p:cNvSpPr txBox="1">
            <a:spLocks/>
          </p:cNvSpPr>
          <p:nvPr/>
        </p:nvSpPr>
        <p:spPr>
          <a:xfrm>
            <a:off x="395536" y="188640"/>
            <a:ext cx="8284846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ja-JP"/>
            </a:defPPr>
            <a:lvl1pPr algn="ctr">
              <a:spcBef>
                <a:spcPct val="0"/>
              </a:spcBef>
              <a:defRPr sz="6000">
                <a:solidFill>
                  <a:srgbClr val="009E96"/>
                </a:solidFill>
                <a:effectLst>
                  <a:innerShdw dist="38100" dir="2700000">
                    <a:prstClr val="black"/>
                  </a:inn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defRPr>
            </a:lvl1pPr>
          </a:lstStyle>
          <a:p>
            <a:r>
              <a:rPr lang="ja-JP" altLang="en-US" dirty="0">
                <a:solidFill>
                  <a:srgbClr val="0070C0"/>
                </a:solidFill>
              </a:rPr>
              <a:t>参加型を中心としたプログラム</a:t>
            </a:r>
          </a:p>
        </p:txBody>
      </p:sp>
      <p:pic>
        <p:nvPicPr>
          <p:cNvPr id="36" name="Picture 2" descr="\\Nbs_s01\共有ディスク\全共有\協会ロゴ・印関係\日糖協ロゴ\ロゴ-JADEC\ロゴ-JADEC　青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293" y="212541"/>
            <a:ext cx="518318" cy="59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\\Nbs_s01\共有ディスク\全共有\療養指導学術集会\第6回療養指導学術集会\第6回ポスター\チラシ171228\写真\170730_0413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14766"/>
            <a:ext cx="1440000" cy="956046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41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>
            <a:grpSpLocks noChangeAspect="1"/>
          </p:cNvGrpSpPr>
          <p:nvPr/>
        </p:nvGrpSpPr>
        <p:grpSpPr>
          <a:xfrm>
            <a:off x="2" y="4005064"/>
            <a:ext cx="9143998" cy="2874017"/>
            <a:chOff x="-53701" y="37415977"/>
            <a:chExt cx="9000000" cy="5446669"/>
          </a:xfrm>
        </p:grpSpPr>
        <p:sp>
          <p:nvSpPr>
            <p:cNvPr id="10" name="正方形/長方形 9"/>
            <p:cNvSpPr/>
            <p:nvPr/>
          </p:nvSpPr>
          <p:spPr>
            <a:xfrm>
              <a:off x="-53701" y="37462646"/>
              <a:ext cx="9000000" cy="54000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-53685" y="37415977"/>
              <a:ext cx="8980574" cy="5420973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  <a:gs pos="100000">
                  <a:schemeClr val="tx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5" name="Picture 2" descr="\\Nbs_s01\共有ディスク\全共有\協会ロゴ・印関係\日糖協ロゴ\ロゴ-JADEC\ロゴ-JADEC　青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293" y="212541"/>
            <a:ext cx="518318" cy="59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60393" y="5805264"/>
            <a:ext cx="5791927" cy="73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1152178" y="125760"/>
            <a:ext cx="6804198" cy="1143000"/>
          </a:xfrm>
        </p:spPr>
        <p:txBody>
          <a:bodyPr>
            <a:normAutofit/>
          </a:bodyPr>
          <a:lstStyle/>
          <a:p>
            <a:r>
              <a:rPr lang="ja-JP" altLang="en-US" sz="6000" dirty="0" smtClean="0">
                <a:solidFill>
                  <a:srgbClr val="0070C0"/>
                </a:solidFill>
                <a:effectLst>
                  <a:innerShdw dist="38100" dir="2700000">
                    <a:prstClr val="black"/>
                  </a:inn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+mn-cs"/>
              </a:rPr>
              <a:t>参加</a:t>
            </a:r>
            <a:r>
              <a:rPr lang="ja-JP" altLang="en-US" sz="6000" dirty="0">
                <a:solidFill>
                  <a:srgbClr val="0070C0"/>
                </a:solidFill>
                <a:effectLst>
                  <a:innerShdw dist="38100" dir="2700000">
                    <a:prstClr val="black"/>
                  </a:inn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+mn-cs"/>
              </a:rPr>
              <a:t>申込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544895" y="1666979"/>
            <a:ext cx="8054210" cy="36779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ja-JP" altLang="en-US" sz="3200" dirty="0">
                <a:solidFill>
                  <a:srgbClr val="00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参加申込（事前登録制</a:t>
            </a:r>
            <a:r>
              <a:rPr lang="ja-JP" altLang="en-US" sz="3200" dirty="0" smtClean="0">
                <a:solidFill>
                  <a:srgbClr val="00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）</a:t>
            </a:r>
            <a:endParaRPr lang="en-US" altLang="ja-JP" sz="3200" dirty="0" smtClean="0">
              <a:solidFill>
                <a:srgbClr val="0000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indent="273050">
              <a:spcBef>
                <a:spcPts val="1200"/>
              </a:spcBef>
              <a:buNone/>
            </a:pPr>
            <a:r>
              <a:rPr lang="zh-TW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参加費：日糖協会員</a:t>
            </a:r>
            <a:r>
              <a:rPr lang="en-US" altLang="zh-TW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10,000</a:t>
            </a:r>
            <a:r>
              <a:rPr lang="zh-TW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</a:p>
          <a:p>
            <a:pPr indent="2695575">
              <a:spcBef>
                <a:spcPts val="1200"/>
              </a:spcBef>
              <a:buNone/>
            </a:pPr>
            <a:r>
              <a:rPr lang="zh-TW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非会員</a:t>
            </a:r>
            <a:r>
              <a:rPr lang="en-US" altLang="zh-TW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15,000</a:t>
            </a:r>
            <a:r>
              <a:rPr lang="zh-TW" altLang="en-US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600"/>
              </a:spcBef>
              <a:buNone/>
            </a:pPr>
            <a:r>
              <a:rPr lang="ja-JP" altLang="en-US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8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スモールグループディスカッション・事例検討会</a:t>
            </a:r>
            <a:endParaRPr lang="en-US" altLang="ja-JP" sz="2800" b="1" u="sng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600"/>
              </a:spcBef>
              <a:buNone/>
            </a:pPr>
            <a:r>
              <a:rPr lang="ja-JP" altLang="en-US" sz="28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28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Meet the Expert</a:t>
            </a:r>
            <a:r>
              <a:rPr lang="ja-JP" altLang="en-US" sz="28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は、事前登録が必要です！</a:t>
            </a:r>
            <a:endParaRPr lang="en-US" altLang="ja-JP" sz="28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1800"/>
              </a:spcBef>
              <a:buNone/>
            </a:pPr>
            <a:r>
              <a:rPr lang="ja-JP" alt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日糖協ホームページで受付！</a:t>
            </a:r>
            <a:endParaRPr lang="ja-JP" altLang="en-US" sz="3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210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138</Words>
  <Application>Microsoft Office PowerPoint</Application>
  <PresentationFormat>画面に合わせる (4:3)</PresentationFormat>
  <Paragraphs>39</Paragraphs>
  <Slides>3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4" baseType="lpstr">
      <vt:lpstr>Office ​​テーマ</vt:lpstr>
      <vt:lpstr>PowerPoint プレゼンテーション</vt:lpstr>
      <vt:lpstr>PowerPoint プレゼンテーション</vt:lpstr>
      <vt:lpstr>参加申込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SHIHARA</dc:creator>
  <cp:lastModifiedBy>Preferred Customer</cp:lastModifiedBy>
  <cp:revision>13</cp:revision>
  <dcterms:created xsi:type="dcterms:W3CDTF">2017-07-28T16:24:40Z</dcterms:created>
  <dcterms:modified xsi:type="dcterms:W3CDTF">2018-05-18T11:31:03Z</dcterms:modified>
</cp:coreProperties>
</file>