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6" r:id="rId3"/>
    <p:sldId id="257" r:id="rId4"/>
    <p:sldId id="258" r:id="rId5"/>
    <p:sldId id="261" r:id="rId6"/>
    <p:sldId id="263" r:id="rId7"/>
    <p:sldId id="260" r:id="rId8"/>
    <p:sldId id="265" r:id="rId9"/>
    <p:sldId id="264" r:id="rId10"/>
    <p:sldId id="269" r:id="rId11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2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9E046-9CB0-4FE9-AB29-83DD642B5F38}" type="datetimeFigureOut">
              <a:rPr kumimoji="1" lang="ja-JP" altLang="en-US" smtClean="0"/>
              <a:t>2017/5/13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7E0D6-0EAB-482A-B889-2140802E1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67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7E0D6-0EAB-482A-B889-2140802E116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63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7E0D6-0EAB-482A-B889-2140802E116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46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7E0D6-0EAB-482A-B889-2140802E116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949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7E0D6-0EAB-482A-B889-2140802E116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39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7E0D6-0EAB-482A-B889-2140802E116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39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7E0D6-0EAB-482A-B889-2140802E116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51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7E0D6-0EAB-482A-B889-2140802E116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094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7E0D6-0EAB-482A-B889-2140802E116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20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7E0D6-0EAB-482A-B889-2140802E116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63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EA35-A210-41E0-8287-9C00B5C75573}" type="datetimeFigureOut">
              <a:rPr kumimoji="1" lang="ja-JP" altLang="en-US" smtClean="0"/>
              <a:t>2017/5/13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3F84-8555-425A-9BE8-6893BFD57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52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EA35-A210-41E0-8287-9C00B5C75573}" type="datetimeFigureOut">
              <a:rPr kumimoji="1" lang="ja-JP" altLang="en-US" smtClean="0"/>
              <a:t>2017/5/13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3F84-8555-425A-9BE8-6893BFD57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88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EA35-A210-41E0-8287-9C00B5C75573}" type="datetimeFigureOut">
              <a:rPr kumimoji="1" lang="ja-JP" altLang="en-US" smtClean="0"/>
              <a:t>2017/5/13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3F84-8555-425A-9BE8-6893BFD57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23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EA35-A210-41E0-8287-9C00B5C75573}" type="datetimeFigureOut">
              <a:rPr kumimoji="1" lang="ja-JP" altLang="en-US" smtClean="0"/>
              <a:t>2017/5/13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3F84-8555-425A-9BE8-6893BFD57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17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EA35-A210-41E0-8287-9C00B5C75573}" type="datetimeFigureOut">
              <a:rPr kumimoji="1" lang="ja-JP" altLang="en-US" smtClean="0"/>
              <a:t>2017/5/13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3F84-8555-425A-9BE8-6893BFD57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35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EA35-A210-41E0-8287-9C00B5C75573}" type="datetimeFigureOut">
              <a:rPr kumimoji="1" lang="ja-JP" altLang="en-US" smtClean="0"/>
              <a:t>2017/5/13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3F84-8555-425A-9BE8-6893BFD57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44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EA35-A210-41E0-8287-9C00B5C75573}" type="datetimeFigureOut">
              <a:rPr kumimoji="1" lang="ja-JP" altLang="en-US" smtClean="0"/>
              <a:t>2017/5/13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3F84-8555-425A-9BE8-6893BFD57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52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EA35-A210-41E0-8287-9C00B5C75573}" type="datetimeFigureOut">
              <a:rPr kumimoji="1" lang="ja-JP" altLang="en-US" smtClean="0"/>
              <a:t>2017/5/13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3F84-8555-425A-9BE8-6893BFD57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22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EA35-A210-41E0-8287-9C00B5C75573}" type="datetimeFigureOut">
              <a:rPr kumimoji="1" lang="ja-JP" altLang="en-US" smtClean="0"/>
              <a:t>2017/5/13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3F84-8555-425A-9BE8-6893BFD57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55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EA35-A210-41E0-8287-9C00B5C75573}" type="datetimeFigureOut">
              <a:rPr kumimoji="1" lang="ja-JP" altLang="en-US" smtClean="0"/>
              <a:t>2017/5/13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3F84-8555-425A-9BE8-6893BFD57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62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EA35-A210-41E0-8287-9C00B5C75573}" type="datetimeFigureOut">
              <a:rPr kumimoji="1" lang="ja-JP" altLang="en-US" smtClean="0"/>
              <a:t>2017/5/13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3F84-8555-425A-9BE8-6893BFD57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79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EA35-A210-41E0-8287-9C00B5C75573}" type="datetimeFigureOut">
              <a:rPr kumimoji="1" lang="ja-JP" altLang="en-US" smtClean="0"/>
              <a:t>2017/5/13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3F84-8555-425A-9BE8-6893BFD57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11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8.jpe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7.jpeg"/><Relationship Id="rId5" Type="http://schemas.openxmlformats.org/officeDocument/2006/relationships/image" Target="../media/image3.pn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jpeg"/><Relationship Id="rId3" Type="http://schemas.openxmlformats.org/officeDocument/2006/relationships/image" Target="../media/image3.png"/><Relationship Id="rId21" Type="http://schemas.openxmlformats.org/officeDocument/2006/relationships/image" Target="../media/image54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jpeg"/><Relationship Id="rId25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24" Type="http://schemas.openxmlformats.org/officeDocument/2006/relationships/image" Target="../media/image57.pn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23" Type="http://schemas.openxmlformats.org/officeDocument/2006/relationships/image" Target="../media/image56.png"/><Relationship Id="rId10" Type="http://schemas.openxmlformats.org/officeDocument/2006/relationships/image" Target="../media/image43.jpeg"/><Relationship Id="rId19" Type="http://schemas.openxmlformats.org/officeDocument/2006/relationships/image" Target="../media/image52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3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2.pn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7"/>
            <a:ext cx="9144000" cy="511256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860032" y="4915614"/>
            <a:ext cx="4283969" cy="1969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971675" indent="-1971675">
              <a:tabLst>
                <a:tab pos="2422525" algn="l"/>
              </a:tabLst>
            </a:pPr>
            <a:r>
              <a:rPr kumimoji="1" lang="ja-JP" altLang="en-US" sz="2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会 期：平成</a:t>
            </a:r>
            <a:r>
              <a:rPr kumimoji="1" lang="en-US" altLang="ja-JP" sz="2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kumimoji="1" lang="ja-JP" altLang="en-US" sz="2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2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	7</a:t>
            </a:r>
            <a:r>
              <a:rPr kumimoji="1" lang="ja-JP" altLang="en-US" sz="2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	29</a:t>
            </a:r>
            <a:r>
              <a:rPr kumimoji="1" lang="ja-JP" altLang="en-US" sz="2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日（土）</a:t>
            </a:r>
            <a:endParaRPr kumimoji="1" lang="en-US" altLang="ja-JP" sz="2000" b="1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422525"/>
            <a:r>
              <a:rPr lang="en-US" altLang="ja-JP" sz="2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日（日）</a:t>
            </a:r>
            <a:endParaRPr lang="en-US" altLang="ja-JP" sz="2000" b="1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会 場：国立京都国際会館</a:t>
            </a:r>
            <a:endParaRPr kumimoji="1" lang="en-US" altLang="ja-JP" sz="2000" b="1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会 長：安西　慶三</a:t>
            </a:r>
            <a:endParaRPr lang="en-US" altLang="ja-JP" sz="2000" b="1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715963"/>
            <a:r>
              <a:rPr lang="ja-JP" altLang="en-US" sz="12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（佐賀大学医学部　肝臓・糖尿病・内分泌内科）</a:t>
            </a:r>
            <a:endParaRPr lang="en-US" altLang="ja-JP" sz="1200" b="1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715963"/>
            <a:endParaRPr lang="en-US" altLang="ja-JP" sz="1200" b="1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主 催：公益社団法人日本糖尿病協会</a:t>
            </a:r>
            <a:endParaRPr kumimoji="1" lang="ja-JP" altLang="en-US" b="1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87524" y="902330"/>
            <a:ext cx="85689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日本糖尿病療養</a:t>
            </a: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指導学術</a:t>
            </a: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集会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283968" y="2723436"/>
            <a:ext cx="36150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あなた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の</a:t>
            </a: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一歩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が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患者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さん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、施設、地域を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変える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8" name="Picture 2" descr="\\Nbs_s01\共有ディスク\全共有\協会ロゴ・印関係\日糖協ロゴ\ロゴ-JADEC\ロゴ-JADEC　青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93" y="212541"/>
            <a:ext cx="518318" cy="5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z="6000" dirty="0" smtClean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参加申込</a:t>
            </a:r>
            <a:endParaRPr lang="ja-JP" altLang="en-US" sz="6000" dirty="0">
              <a:solidFill>
                <a:srgbClr val="0070C0"/>
              </a:solidFill>
              <a:effectLst>
                <a:innerShdw dist="38100" dir="2700000">
                  <a:prstClr val="black"/>
                </a:inn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4" name="Picture 2" descr="\\Nbs_s01\共有ディスク\全共有\第5回療養指導学術集会\案内スライド\パーツ\第5回背景　説明スライド用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2" y="6017410"/>
            <a:ext cx="9144000" cy="8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Nbs_s01\共有ディスク\全共有\協会ロゴ・印関係\日糖協ロゴ\ロゴ-JADEC\ロゴ-JADEC　青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93" y="212541"/>
            <a:ext cx="518318" cy="5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326557"/>
            <a:ext cx="6480720" cy="83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766262" y="1704578"/>
            <a:ext cx="805421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en-US" sz="3200" dirty="0"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参加申込（事前登録制</a:t>
            </a:r>
            <a:r>
              <a:rPr lang="ja-JP" altLang="en-US" sz="3200" dirty="0" smtClean="0"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  <a:endParaRPr lang="en-US" altLang="ja-JP" sz="3200" dirty="0" smtClean="0">
              <a:solidFill>
                <a:srgbClr val="00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indent="273050">
              <a:spcBef>
                <a:spcPts val="1200"/>
              </a:spcBef>
              <a:buNone/>
            </a:pPr>
            <a:r>
              <a:rPr lang="zh-TW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参加費：日糖協会員</a:t>
            </a:r>
            <a:r>
              <a:rPr lang="en-US" altLang="zh-TW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10,000</a:t>
            </a:r>
            <a:r>
              <a:rPr lang="zh-TW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  <a:p>
            <a:pPr indent="2695575">
              <a:spcBef>
                <a:spcPts val="1200"/>
              </a:spcBef>
              <a:buNone/>
            </a:pPr>
            <a:r>
              <a:rPr lang="zh-TW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非会員</a:t>
            </a:r>
            <a:r>
              <a:rPr lang="en-US" altLang="zh-TW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15,000</a:t>
            </a:r>
            <a:r>
              <a:rPr lang="zh-TW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スモールグループディスカッション</a:t>
            </a:r>
            <a:r>
              <a:rPr lang="ja-JP" altLang="en-US" sz="28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・事例検討会</a:t>
            </a:r>
            <a:endParaRPr lang="en-US" altLang="ja-JP" sz="2800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8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Meet the Expert</a:t>
            </a:r>
            <a:r>
              <a:rPr lang="ja-JP" altLang="en-US" sz="28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は、事前登録が必要です！</a:t>
            </a:r>
            <a:endParaRPr lang="en-US" altLang="ja-JP" sz="28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  <a:buNone/>
            </a:pPr>
            <a:r>
              <a:rPr lang="ja-JP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日糖協ホームページ</a:t>
            </a:r>
            <a:r>
              <a:rPr lang="ja-JP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で受付中！</a:t>
            </a:r>
            <a:endParaRPr lang="ja-JP" altLang="en-US" sz="3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31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Nbs_s01\共有ディスク\全共有\第5回療養指導学術集会\案内スライド\パーツ\第5回背景　説明スライド用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2" y="6017410"/>
            <a:ext cx="9144000" cy="8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463618" y="44624"/>
            <a:ext cx="8284846" cy="471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algn="ctr">
              <a:spcBef>
                <a:spcPct val="0"/>
              </a:spcBef>
              <a:defRPr sz="6000">
                <a:solidFill>
                  <a:srgbClr val="009E96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sz="4400" dirty="0" smtClean="0">
                <a:solidFill>
                  <a:srgbClr val="0070C0"/>
                </a:solidFill>
              </a:rPr>
              <a:t>日程表</a:t>
            </a:r>
            <a:endParaRPr lang="ja-JP" altLang="en-US" sz="4400" dirty="0">
              <a:solidFill>
                <a:srgbClr val="0070C0"/>
              </a:solidFill>
            </a:endParaRPr>
          </a:p>
        </p:txBody>
      </p:sp>
      <p:pic>
        <p:nvPicPr>
          <p:cNvPr id="15" name="Picture 2" descr="\\Nbs_s01\共有ディスク\全共有\協会ロゴ・印関係\日糖協ロゴ\ロゴ-JADEC\ロゴ-JADEC　青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93" y="29345"/>
            <a:ext cx="518318" cy="5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12968" cy="549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Nbs_s01\共有ディスク\全共有\第5回療養指導学術集会\案内スライド\パーツ\第5回背景　説明スライド用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2" y="6017410"/>
            <a:ext cx="9144000" cy="8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伸幸\Desktop\resize\JAP_1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69" y="3592231"/>
            <a:ext cx="2025454" cy="134893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テキスト ボックス 38"/>
          <p:cNvSpPr txBox="1"/>
          <p:nvPr/>
        </p:nvSpPr>
        <p:spPr>
          <a:xfrm>
            <a:off x="179512" y="3924813"/>
            <a:ext cx="4743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20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テーマ・</a:t>
            </a:r>
            <a:r>
              <a:rPr lang="en-US" altLang="ja-JP" sz="20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グループ</a:t>
            </a:r>
            <a:r>
              <a:rPr lang="ja-JP" altLang="en-US" sz="20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で実施 </a:t>
            </a:r>
            <a:r>
              <a:rPr lang="en-US" altLang="ja-JP" sz="20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0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20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0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</a:t>
            </a:r>
            <a:r>
              <a:rPr lang="en-US" altLang="ja-JP" sz="20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20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99592" y="1188509"/>
            <a:ext cx="7274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テーマごとに各職種で構成するグループで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討論</a:t>
            </a:r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2" name="Picture 3" descr="C:\Users\伸幸\Desktop\resize\JAP_19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39" y="1874519"/>
            <a:ext cx="2117316" cy="141011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1"/>
          <p:cNvSpPr txBox="1">
            <a:spLocks/>
          </p:cNvSpPr>
          <p:nvPr/>
        </p:nvSpPr>
        <p:spPr>
          <a:xfrm>
            <a:off x="395536" y="188640"/>
            <a:ext cx="8284846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ja-JP"/>
            </a:defPPr>
            <a:lvl1pPr algn="ctr">
              <a:spcBef>
                <a:spcPct val="0"/>
              </a:spcBef>
              <a:defRPr sz="6000">
                <a:solidFill>
                  <a:srgbClr val="009E96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dirty="0">
                <a:solidFill>
                  <a:srgbClr val="0070C0"/>
                </a:solidFill>
              </a:rPr>
              <a:t>ｽﾓｰﾙｸﾞﾙｰﾌﾟﾃﾞｨｽｶｯｼｮﾝ</a:t>
            </a:r>
          </a:p>
        </p:txBody>
      </p:sp>
      <p:pic>
        <p:nvPicPr>
          <p:cNvPr id="45" name="Picture 2" descr="\\Nbs_s01\共有ディスク\全共有\協会ロゴ・印関係\日糖協ロゴ\ロゴ-JADEC\ロゴ-JADEC　青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93" y="212541"/>
            <a:ext cx="518318" cy="5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107504" y="3847107"/>
            <a:ext cx="6759516" cy="24622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前回参加者が持ち帰った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成果紹介のﾚｸﾁｬｰ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実施</a:t>
            </a:r>
            <a:endParaRPr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ﾘ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ﾋﾟｰﾀｰの方も初めての方も、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知識を共有して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討論</a:t>
            </a:r>
            <a:r>
              <a:rPr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</a:t>
            </a:r>
          </a:p>
          <a:p>
            <a:endParaRPr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多職種による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事例検討会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も企画</a:t>
            </a:r>
            <a:r>
              <a:rPr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</a:t>
            </a:r>
            <a:endParaRPr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それぞれの職種で見えるもの・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考える</a:t>
            </a:r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ことの違いにフォーカスを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当てながら</a:t>
            </a:r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、症例を掘り下げます。</a:t>
            </a:r>
            <a:endParaRPr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146" name="Picture 2" descr="\\Nbs_s01\共有ディスク\全共有\第5回療養指導学術集会\HP\20th2016_14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81" y="5229200"/>
            <a:ext cx="1925667" cy="128182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07503" y="4722794"/>
            <a:ext cx="1176131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NEW!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88701"/>
              </p:ext>
            </p:extLst>
          </p:nvPr>
        </p:nvGraphicFramePr>
        <p:xfrm>
          <a:off x="539553" y="1772816"/>
          <a:ext cx="5112567" cy="201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7"/>
                <a:gridCol w="25202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日目（</a:t>
                      </a:r>
                      <a:r>
                        <a:rPr kumimoji="1"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テーマ）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日目（</a:t>
                      </a:r>
                      <a:r>
                        <a:rPr kumimoji="1"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テーマ）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4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ライフステージに応じた療養</a:t>
                      </a:r>
                      <a:r>
                        <a:rPr lang="ja-JP" altLang="en-US" sz="14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指導</a:t>
                      </a:r>
                      <a:endParaRPr lang="ja-JP" altLang="en-US" sz="14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42875" marR="1428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zh-TW" altLang="en-US" sz="1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腎症重症化予防</a:t>
                      </a:r>
                    </a:p>
                  </a:txBody>
                  <a:tcPr marL="142875" marR="14287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栄養</a:t>
                      </a:r>
                      <a:endParaRPr lang="ja-JP" altLang="en-US" sz="18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42875" marR="1428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フットケア</a:t>
                      </a:r>
                    </a:p>
                  </a:txBody>
                  <a:tcPr marL="142875" marR="14287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運動</a:t>
                      </a:r>
                      <a:endParaRPr lang="ja-JP" altLang="en-US" sz="18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42875" marR="1428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歯科医科連携</a:t>
                      </a:r>
                    </a:p>
                  </a:txBody>
                  <a:tcPr marL="142875" marR="14287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服薬</a:t>
                      </a:r>
                      <a:r>
                        <a:rPr lang="ja-JP" altLang="en-US" sz="1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指導</a:t>
                      </a:r>
                    </a:p>
                  </a:txBody>
                  <a:tcPr marL="142875" marR="1428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妊娠</a:t>
                      </a:r>
                    </a:p>
                  </a:txBody>
                  <a:tcPr marL="142875" marR="14287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</a:t>
                      </a:r>
                      <a:r>
                        <a:rPr lang="en-US" altLang="ja-JP" sz="18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1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型糖尿病</a:t>
                      </a:r>
                    </a:p>
                  </a:txBody>
                  <a:tcPr marL="142875" marR="1428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インスリンポンプ療法</a:t>
                      </a:r>
                    </a:p>
                  </a:txBody>
                  <a:tcPr marL="142875" marR="14287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介護</a:t>
                      </a:r>
                      <a:r>
                        <a:rPr lang="ja-JP" altLang="en-US" sz="1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</a:t>
                      </a:r>
                    </a:p>
                  </a:txBody>
                  <a:tcPr marL="142875" marR="1428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zh-TW" altLang="en-US" sz="1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精神疾患合併</a:t>
                      </a:r>
                    </a:p>
                  </a:txBody>
                  <a:tcPr marL="142875" marR="1428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3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bs_s01\共有ディスク\全共有\第5回療養指導学術集会\案内スライド\パーツ\第5回背景　説明スライド用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2" y="6017410"/>
            <a:ext cx="9144000" cy="8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395536" y="188640"/>
            <a:ext cx="8284846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ja-JP"/>
            </a:defPPr>
            <a:lvl1pPr algn="ctr">
              <a:spcBef>
                <a:spcPct val="0"/>
              </a:spcBef>
              <a:defRPr sz="6000">
                <a:solidFill>
                  <a:srgbClr val="009E96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en-US" altLang="ja-JP" dirty="0">
                <a:solidFill>
                  <a:srgbClr val="0070C0"/>
                </a:solidFill>
              </a:rPr>
              <a:t>Meet the Expert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1124744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経験を積んだ専門家と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endParaRPr lang="en-US" altLang="ja-JP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r"/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対話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を中心とした少人数セッション</a:t>
            </a:r>
          </a:p>
        </p:txBody>
      </p:sp>
      <p:pic>
        <p:nvPicPr>
          <p:cNvPr id="7" name="Picture 10" descr="C:\Users\伸幸\Desktop\resize\_EUR89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9" y="2348880"/>
            <a:ext cx="2162187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伸幸\Desktop\resize\JAP_20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216219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79512" y="2204864"/>
            <a:ext cx="45836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・定員</a:t>
            </a:r>
            <a:r>
              <a:rPr lang="en-US" altLang="ja-JP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50</a:t>
            </a:r>
            <a:r>
              <a:rPr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人の少人数制</a:t>
            </a:r>
            <a:endParaRPr lang="en-US" altLang="ja-JP" sz="2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・「あの先生」と直接お話</a:t>
            </a:r>
            <a:endParaRPr lang="en-US" altLang="ja-JP" sz="24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・講師と参加者で</a:t>
            </a:r>
            <a:endParaRPr lang="en-US" altLang="ja-JP" sz="24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indent="712788">
              <a:spcBef>
                <a:spcPts val="1200"/>
              </a:spcBef>
            </a:pPr>
            <a:r>
              <a:rPr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ともに</a:t>
            </a:r>
            <a:r>
              <a:rPr lang="en-US" altLang="ja-JP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CDE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のあり方を考える</a:t>
            </a:r>
            <a:endParaRPr lang="en-US" altLang="ja-JP" sz="24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Picture 2" descr="\\Nbs_s01\共有ディスク\全共有\協会ロゴ・印関係\日糖協ロゴ\ロゴ-JADEC\ロゴ-JADEC　青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93" y="212541"/>
            <a:ext cx="518318" cy="5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伸幸\Desktop\resize\JAP_21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9" y="4005144"/>
            <a:ext cx="216219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Nbs_s01\共有ディスク\全共有\第5回療養指導学術集会\HP\160723_MTE_1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61" y="4725144"/>
            <a:ext cx="2159999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188895"/>
              </p:ext>
            </p:extLst>
          </p:nvPr>
        </p:nvGraphicFramePr>
        <p:xfrm>
          <a:off x="225899" y="4183530"/>
          <a:ext cx="4130077" cy="174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9837"/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日目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日目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4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嶋田病院</a:t>
                      </a:r>
                      <a:r>
                        <a:rPr lang="ja-JP" altLang="en-US" sz="16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/>
                      </a:r>
                      <a:br>
                        <a:rPr lang="ja-JP" altLang="en-US" sz="16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6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altLang="en-US" sz="16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赤司</a:t>
                      </a:r>
                      <a:r>
                        <a:rPr lang="ja-JP" altLang="en-US" sz="16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朋之　先生</a:t>
                      </a:r>
                    </a:p>
                  </a:txBody>
                  <a:tcPr marL="142875" marR="1428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zh-TW" altLang="en-US" sz="14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関西電力病院</a:t>
                      </a:r>
                      <a:br>
                        <a:rPr lang="zh-TW" altLang="en-US" sz="14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zh-TW" altLang="en-US" sz="16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清野　裕　先生</a:t>
                      </a:r>
                    </a:p>
                  </a:txBody>
                  <a:tcPr marL="142875" marR="14287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4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永</a:t>
                      </a:r>
                      <a:r>
                        <a:rPr lang="ja-JP" altLang="en-US" sz="14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寿総合病院</a:t>
                      </a:r>
                      <a:br>
                        <a:rPr lang="ja-JP" altLang="en-US" sz="14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6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altLang="en-US" sz="16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渥美</a:t>
                      </a:r>
                      <a:r>
                        <a:rPr lang="ja-JP" altLang="en-US" sz="16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義仁　先生</a:t>
                      </a:r>
                    </a:p>
                  </a:txBody>
                  <a:tcPr marL="142875" marR="1428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4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那珂記念クリニック</a:t>
                      </a:r>
                      <a:br>
                        <a:rPr lang="ja-JP" altLang="en-US" sz="14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6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道口　佐多子　先生</a:t>
                      </a:r>
                    </a:p>
                  </a:txBody>
                  <a:tcPr marL="142875" marR="14287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4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奈良</a:t>
                      </a:r>
                      <a:r>
                        <a:rPr lang="zh-CN" altLang="en-US" sz="14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県立医科大学</a:t>
                      </a:r>
                      <a:br>
                        <a:rPr lang="zh-CN" altLang="en-US" sz="14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zh-CN" altLang="en-US" sz="16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zh-CN" altLang="en-US" sz="160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石井</a:t>
                      </a:r>
                      <a:r>
                        <a:rPr lang="zh-CN" altLang="en-US" sz="16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均　先生</a:t>
                      </a:r>
                    </a:p>
                  </a:txBody>
                  <a:tcPr marL="142875" marR="142875" marT="0" marB="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4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女子栄養大学</a:t>
                      </a:r>
                      <a:br>
                        <a:rPr lang="ja-JP" altLang="en-US" sz="14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6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本田　佳子　先生</a:t>
                      </a:r>
                    </a:p>
                  </a:txBody>
                  <a:tcPr marL="142875" marR="1428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9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Nbs_s01\共有ディスク\全共有\第5回療養指導学術集会\案内スライド\パーツ\第5回背景　説明スライド用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2" y="6017410"/>
            <a:ext cx="9144000" cy="8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伸幸\Desktop\resize\_EUR92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77" y="3801192"/>
            <a:ext cx="2702733" cy="180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395536" y="188640"/>
            <a:ext cx="8284846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ja-JP"/>
            </a:defPPr>
            <a:lvl1pPr algn="ctr">
              <a:spcBef>
                <a:spcPct val="0"/>
              </a:spcBef>
              <a:defRPr sz="6000">
                <a:solidFill>
                  <a:srgbClr val="009E96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en-US" altLang="zh-TW" dirty="0">
                <a:solidFill>
                  <a:srgbClr val="0070C0"/>
                </a:solidFill>
              </a:rPr>
              <a:t>CDEL</a:t>
            </a:r>
            <a:r>
              <a:rPr lang="zh-TW" altLang="en-US" dirty="0">
                <a:solidFill>
                  <a:srgbClr val="0070C0"/>
                </a:solidFill>
              </a:rPr>
              <a:t>活動報告交流会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68" y="1996630"/>
            <a:ext cx="2701689" cy="180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153967" y="1268760"/>
            <a:ext cx="686438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自由な情報交換</a:t>
            </a:r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で、経験やアイディアを共有</a:t>
            </a:r>
            <a:endParaRPr kumimoji="1" lang="ja-JP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Picture 2" descr="\\Nbs_s01\共有ディスク\全共有\協会ロゴ・印関係\日糖協ロゴ\ロゴ-JADEC\ロゴ-JADEC　青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93" y="212541"/>
            <a:ext cx="518318" cy="5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Nbs_s01\共有ディスク\全共有\第5回療養指導学術集会\HP\160723_poster_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72106"/>
            <a:ext cx="2295128" cy="153008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\\Nbs_s01\共有ディスク\全共有\第5回療養指導学術集会\HP\160723_poster_03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62974"/>
            <a:ext cx="2506745" cy="167116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Nbs_s01\共有ディスク\全共有\第5回療養指導学術集会\HP\160723_poster_0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43" y="2186632"/>
            <a:ext cx="2414996" cy="160999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Nbs_s01\共有ディスク\全共有\第5回療養指導学術集会\HP\160723_poster_02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2" y="3360052"/>
            <a:ext cx="2011710" cy="134114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\Nbs_s01\共有ディスク\全共有\第5回療養指導学術集会\HP\160723_poster_03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28" y="4582634"/>
            <a:ext cx="2106832" cy="140455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\\Nbs_s01\共有ディスク\全共有\第5回療養指導学術集会\HP\poster_32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79" y="4946647"/>
            <a:ext cx="1296144" cy="86409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\\Nbs_s01\共有ディスク\全共有\第5回療養指導学術集会\HP\poster_35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79" y="4021089"/>
            <a:ext cx="1017011" cy="67800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4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\\Nbs_s01\共有ディスク\全共有\第5回療養指導学術集会\HP\20th2016_1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17" y="2158410"/>
            <a:ext cx="2163286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Nbs_s01\共有ディスク\全共有\第5回療養指導学術集会\HP\S_K_04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10" y="2048542"/>
            <a:ext cx="2160001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Nbs_s01\共有ディスク\全共有\第5回療養指導学術集会\案内スライド\パーツ\第5回背景　説明スライド用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2" y="6017410"/>
            <a:ext cx="9144000" cy="8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395536" y="188640"/>
            <a:ext cx="8284846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ja-JP"/>
            </a:defPPr>
            <a:lvl1pPr algn="ctr">
              <a:spcBef>
                <a:spcPct val="0"/>
              </a:spcBef>
              <a:defRPr sz="6000">
                <a:solidFill>
                  <a:srgbClr val="009E96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dirty="0" smtClean="0">
                <a:solidFill>
                  <a:srgbClr val="0070C0"/>
                </a:solidFill>
              </a:rPr>
              <a:t>テーマセッション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7504" y="1107901"/>
            <a:ext cx="8827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「あなたの一歩」が施設</a:t>
            </a: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や地域にもたらした変化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について</a:t>
            </a:r>
            <a:endParaRPr lang="ja-JP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職種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超えたディスカッション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6" name="Picture 2" descr="\\Nbs_s01\共有ディスク\全共有\協会ロゴ・印関係\日糖協ロゴ\ロゴ-JADEC\ロゴ-JADEC　青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93" y="212541"/>
            <a:ext cx="518318" cy="5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Nbs_s01\共有ディスク\全共有\第5回療養指導学術集会\HP\20th2016_1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81" y="3429000"/>
            <a:ext cx="2159999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Nbs_s01\共有ディスク\全共有\第5回療養指導学術集会\HP\20th2016_167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78" y="4880127"/>
            <a:ext cx="2160001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\\Nbs_s01\共有ディスク\全共有\第5回療養指導学術集会\HP\20th2016_103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94" y="2158410"/>
            <a:ext cx="2159999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\\Nbs_s01\共有ディスク\全共有\第5回療養指導学術集会\HP\20th2016_17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0" y="3429000"/>
            <a:ext cx="2163287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\\Nbs_s01\共有ディスク\全共有\第5回療養指導学術集会\HP\20th2016_173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75475"/>
            <a:ext cx="2163287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Nbs_s01\共有ディスク\全共有\第5回療養指導学術集会\HP\20th2016_108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11" y="4611656"/>
            <a:ext cx="2159999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\\Nbs_s01\共有ディスク\全共有\第5回療養指導学術集会\HP\20th2016_112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47" y="3598410"/>
            <a:ext cx="1528462" cy="118265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8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Nbs_s01\共有ディスク\全共有\第5回療養指導学術集会\案内スライド\パーツ\第5回背景　説明スライド用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2" y="6017410"/>
            <a:ext cx="9144000" cy="8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395536" y="188640"/>
            <a:ext cx="8284846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ja-JP"/>
            </a:defPPr>
            <a:lvl1pPr algn="ctr">
              <a:spcBef>
                <a:spcPct val="0"/>
              </a:spcBef>
              <a:defRPr sz="6000">
                <a:solidFill>
                  <a:srgbClr val="009E96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dirty="0" smtClean="0">
                <a:solidFill>
                  <a:srgbClr val="0070C0"/>
                </a:solidFill>
              </a:rPr>
              <a:t>各種講演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51720" y="3553852"/>
            <a:ext cx="505691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最新</a:t>
            </a:r>
            <a:r>
              <a:rPr kumimoji="1"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知見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と実践編による 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教育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講演</a:t>
            </a:r>
            <a:endParaRPr kumimoji="1" lang="ja-JP" altLang="en-US" sz="28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9803" y="1110641"/>
            <a:ext cx="759631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各分野の専門家の講演で、</a:t>
            </a:r>
            <a:r>
              <a:rPr kumimoji="1"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「学び」の機会も充実</a:t>
            </a:r>
            <a:endParaRPr kumimoji="1" lang="ja-JP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5" name="Picture 2" descr="\\Nbs_s01\共有ディスク\全共有\協会ロゴ・印関係\日糖協ロゴ\ロゴ-JADEC\ロゴ-JADEC　青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93" y="212541"/>
            <a:ext cx="518318" cy="5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Nbs_s01\共有ディスク\全共有\第5回療養指導学術集会\HP\20th2016_11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3" y="4448200"/>
            <a:ext cx="2268310" cy="150991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Nbs_s01\共有ディスク\全共有\第5回療養指導学術集会\HP\20th2016_12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48" y="4467766"/>
            <a:ext cx="2704110" cy="180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Nbs_s01\共有ディスク\全共有\第5回療養指導学術集会\HP\教育講演5-2岡井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02" y="4448200"/>
            <a:ext cx="2096107" cy="157208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\\Nbs_s01\共有ディスク\全共有\第5回療養指導学術集会\HP\20th2016_04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5" y="2834933"/>
            <a:ext cx="1947175" cy="129614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\\Nbs_s01\共有ディスク\全共有\第5回療養指導学術集会\HP\20th2016_03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22" y="1684042"/>
            <a:ext cx="2296892" cy="152893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Nbs_s01\共有ディスク\全共有\第5回療養指導学術集会\HP\20th2016_036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02" y="2978900"/>
            <a:ext cx="1860594" cy="123851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Nbs_s01\共有ディスク\全共有\第5回療養指導学術集会\HP\20th2016_027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12" y="1710767"/>
            <a:ext cx="2256742" cy="150220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1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ja-JP" altLang="en-US" sz="60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各種セミナー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91680" y="980728"/>
            <a:ext cx="5770984" cy="523220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日糖協の教育資材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の紹介と活用事例</a:t>
            </a:r>
          </a:p>
        </p:txBody>
      </p:sp>
      <p:pic>
        <p:nvPicPr>
          <p:cNvPr id="4" name="Picture 2" descr="\\Nbs_s01\共有ディスク\全共有\第5回療養指導学術集会\案内スライド\パーツ\第5回背景　説明スライド用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2" y="6017410"/>
            <a:ext cx="9144000" cy="8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Nbs_s01\共有ディスク\全共有\第5回療養指導学術集会\HP\療養指導カードチラシ_1604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353">
            <a:off x="355531" y="4368232"/>
            <a:ext cx="1043548" cy="14762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Nbs_s01\共有ディスク\全共有\第5回療養指導学術集会\HP\カー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80" y="4365104"/>
            <a:ext cx="1228102" cy="184215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Nbs_s01\共有ディスク\全共有\第5回療養指導学術集会\HP\マップ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98132"/>
            <a:ext cx="2102460" cy="157715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Nbs_s01\共有ディスク\全共有\第5回療養指導学術集会\HP\マップの箱_Si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167300"/>
            <a:ext cx="1866171" cy="14969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84840" y="1556792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糖尿病カンバセーション・マップ</a:t>
            </a:r>
            <a:endParaRPr kumimoji="1" lang="ja-JP" altLang="en-US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7911" y="3933056"/>
            <a:ext cx="32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b="1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lang="ja-JP" altLang="en-US" b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糖尿病療養指導カードシステム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71753" y="233958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b="1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lang="ja-JP" altLang="en-US" b="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糖尿病連携手帳</a:t>
            </a:r>
          </a:p>
        </p:txBody>
      </p:sp>
      <p:pic>
        <p:nvPicPr>
          <p:cNvPr id="1031" name="Picture 7" descr="\\Nbs_s01\共有ディスク\全共有\第5回療養指導学術集会\HP\カード裏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1" y="5553270"/>
            <a:ext cx="1080000" cy="6539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Nbs_s01\共有ディスク\全共有\第5回療養指導学術集会\HP\カード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76205"/>
            <a:ext cx="1080000" cy="6552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B3縺溘※_Medical_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0062">
            <a:off x="3618693" y="4571130"/>
            <a:ext cx="739999" cy="108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3縺溘※_Dental_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220">
            <a:off x="4946766" y="4566332"/>
            <a:ext cx="757143" cy="108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Nbs_s01\共有ディスク\全共有\療養グッズ\グッズ画像\手帳\手帳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16" y="2780929"/>
            <a:ext cx="1293256" cy="1685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Nbs_s01\共有ディスク\全共有\第5回療養指導学術集会\HP\手帳立札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93" y="4447530"/>
            <a:ext cx="758355" cy="70790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5436096" y="3933056"/>
            <a:ext cx="376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b="1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r>
              <a:rPr lang="ja-JP" altLang="en-US" b="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患者参加型</a:t>
            </a:r>
            <a:r>
              <a:rPr lang="en-US" altLang="ja-JP" b="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DVD(</a:t>
            </a:r>
            <a:r>
              <a:rPr lang="ja-JP" altLang="en-US" b="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運動療法</a:t>
            </a:r>
            <a:r>
              <a:rPr lang="en-US" altLang="ja-JP" b="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lang="ja-JP" altLang="en-US" b="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ﾌｯﾄｹｱ</a:t>
            </a:r>
            <a:r>
              <a:rPr lang="en-US" altLang="ja-JP" b="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endParaRPr lang="ja-JP" altLang="en-US" b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38" name="Picture 14" descr="C:\Users\伸幸\Desktop\企業\運動療法DVD\パッケージ画像運動4巻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38" y="4365104"/>
            <a:ext cx="1262958" cy="13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伸幸\Desktop\企業\運動療法DVD\フット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97" y="5574988"/>
            <a:ext cx="684000" cy="9949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伸幸\Desktop\企業\運動療法DVD\フット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15" y="5388537"/>
            <a:ext cx="684000" cy="10051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伸幸\Desktop\企業\運動療法DVD\フット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46159"/>
            <a:ext cx="684000" cy="9610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\\Nbs_s01\共有ディスク\全共有\第5回療養指導学術集会\HP\20th2016_156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79" y="5409151"/>
            <a:ext cx="1566863" cy="104457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6078666" y="1556792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療養指導者学習支援</a:t>
            </a:r>
            <a:r>
              <a:rPr kumimoji="1" lang="en-US" altLang="ja-JP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DVD</a:t>
            </a:r>
          </a:p>
        </p:txBody>
      </p:sp>
      <p:pic>
        <p:nvPicPr>
          <p:cNvPr id="1043" name="Picture 19" descr="\\Nbs_s01\共有ディスク\全共有\第5回療養指導学術集会\HP\〇フットケア紹介リーフ1609_A4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41759"/>
            <a:ext cx="1066839" cy="9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伸幸\Desktop\企業\アステラスDVD\パッケージ2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32" y="1998132"/>
            <a:ext cx="684000" cy="10107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伸幸\Desktop\企業\アステラスDVD\パッケージ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97" y="2786711"/>
            <a:ext cx="684000" cy="97410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\\Nbs_s01\共有ディスク\全共有\第5回療養指導学術集会\HP\DVD画像\C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858" y="3011522"/>
            <a:ext cx="1547352" cy="84952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\\Nbs_s01\共有ディスク\全共有\第5回療養指導学術集会\HP\DVD画像\C2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32" y="2132856"/>
            <a:ext cx="1561749" cy="87498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\\Nbs_s01\共有ディスク\全共有\第5回療養指導学術集会\HP\DVD画像\a1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38326"/>
            <a:ext cx="955577" cy="5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\\Nbs_s01\共有ディスク\全共有\第5回療養指導学術集会\HP\DVD画像\b3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06" y="3305290"/>
            <a:ext cx="955577" cy="5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4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Nbs_s01\共有ディスク\全共有\第5回療養指導学術集会\案内スライド\パーツ\第5回背景　説明スライド用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2" y="6017410"/>
            <a:ext cx="9144000" cy="8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395536" y="188640"/>
            <a:ext cx="8284846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ja-JP"/>
            </a:defPPr>
            <a:lvl1pPr algn="ctr">
              <a:spcBef>
                <a:spcPct val="0"/>
              </a:spcBef>
              <a:defRPr sz="6000">
                <a:solidFill>
                  <a:srgbClr val="009E96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dirty="0" smtClean="0">
                <a:solidFill>
                  <a:srgbClr val="0070C0"/>
                </a:solidFill>
              </a:rPr>
              <a:t>演題発表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1139657"/>
            <a:ext cx="56819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日頃の取り組み</a:t>
            </a:r>
            <a:r>
              <a:rPr lang="ja-JP" altLang="en-US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の発表の場として！</a:t>
            </a:r>
          </a:p>
        </p:txBody>
      </p:sp>
      <p:pic>
        <p:nvPicPr>
          <p:cNvPr id="7" name="Picture 2" descr="C:\Users\伸幸\Desktop\resize\JAP_15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2702733" cy="180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伸幸\Desktop\resize\JAP_15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62877"/>
            <a:ext cx="2702738" cy="180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伸幸\Desktop\resize\JAP_15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6" y="1845024"/>
            <a:ext cx="2702738" cy="180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伸幸\Desktop\resize\JAP_153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62" y="1772816"/>
            <a:ext cx="216219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伸幸\Desktop\resize\JAP_149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388" y="4521839"/>
            <a:ext cx="2702738" cy="180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伸幸\Desktop\resize\JAP_149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78" y="4072385"/>
            <a:ext cx="2702733" cy="180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Nbs_s01\共有ディスク\全共有\協会ロゴ・印関係\日糖協ロゴ\ロゴ-JADEC\ロゴ-JADEC　青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93" y="212541"/>
            <a:ext cx="518318" cy="5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059831" y="3501008"/>
            <a:ext cx="309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★</a:t>
            </a:r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現場のちょっとした</a:t>
            </a:r>
            <a:endParaRPr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r"/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アイディアを共有</a:t>
            </a:r>
            <a:r>
              <a:rPr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475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319</Words>
  <Application>Microsoft Office PowerPoint</Application>
  <PresentationFormat>画面に合わせる (4:3)</PresentationFormat>
  <Paragraphs>86</Paragraphs>
  <Slides>10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各種セミナー</vt:lpstr>
      <vt:lpstr>PowerPoint プレゼンテーション</vt:lpstr>
      <vt:lpstr>参加申込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Preferred Customer</dc:creator>
  <cp:lastModifiedBy>Preferred Customer</cp:lastModifiedBy>
  <cp:revision>22</cp:revision>
  <cp:lastPrinted>2017-02-08T01:20:32Z</cp:lastPrinted>
  <dcterms:created xsi:type="dcterms:W3CDTF">2016-07-05T16:22:50Z</dcterms:created>
  <dcterms:modified xsi:type="dcterms:W3CDTF">2017-05-13T12:51:28Z</dcterms:modified>
</cp:coreProperties>
</file>