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5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66CC"/>
    <a:srgbClr val="0000FF"/>
    <a:srgbClr val="0066FF"/>
    <a:srgbClr val="CCECFF"/>
    <a:srgbClr val="FF6600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4F1A3-8A55-4107-B6A6-3768A5FD7C8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C71A8-11DD-4FD3-BF05-9223738EF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07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62EE3-0A7F-C661-E9C5-09F8C685D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FEC0DC6-15AE-26E5-D4E5-3F4C8777A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3C5F846-BCE8-0977-88A7-EF41B65EC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46E6FD-D125-15B3-8183-ADD14A33C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C71A8-11DD-4FD3-BF05-9223738EFEC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44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1EB19-501F-948F-BF9D-7FCFE1F2A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5F6EFF-880B-9996-0848-194E02D02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F9D582-C5DB-15A2-981A-710BA5DC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36147C-2AA7-43C9-1895-8B62716B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A30FAE-43D3-2F0F-6024-95658B95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12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625713-3946-5770-75A7-C0D8EC64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A6C6D0-67C7-2DF5-6351-60AF99510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624449-0BEC-38D3-261E-2ED77C68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08565E-58B0-22A4-E2EE-9A231BA3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A7770A-E2F0-FA7D-6FB4-F7C774E5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98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FEF5171-3FD5-FDF8-D4C9-3A24DB7CA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9A8F13-49B9-FC81-D69F-94F9D6A16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56C61A-C6E2-1B31-9E11-6DD9B20F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86EC82-D5BC-3CA1-0163-56A25CB7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46C200-500A-6139-C207-74E3BB12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44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C866DC-38DB-8CD6-EDEF-26CCCD09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5A3D41-E5E8-A7AC-FBDA-849EC5901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817AC5-B86A-9814-C86A-3A824B42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76B8F-A05E-869D-2018-3936EA1B5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DCC915-2517-1B68-06F9-1C52C314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2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D385C3-7DD2-630D-6CDD-CA098474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5ECE2E-963A-A1C9-46B0-658E0BA9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A31B01-A44F-E61F-5CDA-991326E6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09CE74-9875-A358-4C5A-38429E9F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303A5A-67D4-BB12-8682-F237652A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84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091558-69B7-E0E2-6F79-6CE5B5A3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E73895-33A5-99D0-6C8A-B485B4F33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8C5449-EB20-32AB-D170-5618D58D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FA0D41-D086-EC6C-21F0-05DDA8CC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8895F4-386C-A693-6D4D-C4D3B67F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81CB85-580E-13B2-188B-F688920A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78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5A6CE7-09E5-4CD4-F721-A59A5FFF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BDA103-4466-D0A9-12CE-C88FCD9DB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BB9791-91CF-1B92-378B-B77BAE573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F9C80DB-1263-B9BD-0341-072F8F7B1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B0BB00C-EB80-92D6-67E4-76BC049AC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5C39325-78CF-5FA2-8CB2-284552A4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A76CD8E-DFD9-45C3-73D9-57C89919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50053D3-9875-4C2F-1D5E-BD267A34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35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A3C0C7-1227-5E07-46CC-059677F7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35514C-1CDE-FAFA-B144-AE898E26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ACF984-D9F3-A2DF-973D-5FA4A19D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C7B77A-ACC4-6BD7-8C2A-D0479B6E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19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E2A6A9-CE3E-7202-618C-951F66EA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D40A7B4-5E97-2862-E866-7B8B8071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706D07-39C8-8618-BCDE-B2B33F42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5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ED38DC-1874-E93E-79EC-5DAA6734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E21A6A-623C-F217-1B3C-BAE107E5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5332FE-B599-AA57-C46B-75177D887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2322EF-B78E-991B-041B-5F5DF92F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B699AB-4745-D490-768D-8BA0069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0F9F57-3901-0513-8097-4C3D25C2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03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B38821-C1A1-8D5E-13AA-62F3FA20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F80619D-F482-DF51-B603-90C268CDA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4CCC823-964A-1CA1-FCA9-204130349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187DFD-72AF-04B9-DF0E-677DA622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4A2AC8-14C6-C80E-5577-1082B12F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6773F9-4BE3-ABA6-B41F-B67BCF69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92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543B44-A3FB-12B6-E200-07183708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9DC346-6669-29A0-293F-832C321C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CC2FB2-F126-BEAD-6D8B-119011AF9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50653E-FFAA-4199-A6EC-77843527615D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AB5BD7-91E9-F629-BD50-2E8A1A4AA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523550-A7CB-DD85-991D-E07C11997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1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98218-0CC4-17C6-4F30-B29C36131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草, 屋外, 水, ボー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7B3E0D8-3BBF-E9DC-F268-D729155A9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0"/>
            <a:ext cx="12192000" cy="6855829"/>
          </a:xfrm>
          <a:prstGeom prst="rect">
            <a:avLst/>
          </a:prstGeom>
        </p:spPr>
      </p:pic>
      <p:pic>
        <p:nvPicPr>
          <p:cNvPr id="13" name="図 12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2F66723F-3351-CBEA-F9D8-D984A8F26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67" y="2141331"/>
            <a:ext cx="4762961" cy="143121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F15D70B-6786-F202-9E5E-D9AF4312FE34}"/>
              </a:ext>
            </a:extLst>
          </p:cNvPr>
          <p:cNvSpPr txBox="1"/>
          <p:nvPr/>
        </p:nvSpPr>
        <p:spPr>
          <a:xfrm>
            <a:off x="1554186" y="457543"/>
            <a:ext cx="8713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13</a:t>
            </a:r>
            <a:r>
              <a:rPr kumimoji="1" lang="en-US" altLang="ja-JP" sz="36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th</a:t>
            </a:r>
            <a:r>
              <a:rPr kumimoji="1" lang="en-US" altLang="ja-JP" sz="5400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 </a:t>
            </a:r>
            <a:r>
              <a:rPr kumimoji="1" lang="en-US" altLang="ja-JP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JADEC</a:t>
            </a:r>
            <a:r>
              <a:rPr kumimoji="1" lang="ja-JP" alt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年次学術集会</a:t>
            </a:r>
          </a:p>
        </p:txBody>
      </p:sp>
      <p:pic>
        <p:nvPicPr>
          <p:cNvPr id="21" name="図 20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14EAB88E-7B6E-3DA0-47A8-4864740AF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46" y="4423222"/>
            <a:ext cx="3751204" cy="1881905"/>
          </a:xfrm>
          <a:prstGeom prst="rect">
            <a:avLst/>
          </a:prstGeom>
          <a:noFill/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88DC964-8969-086E-93D5-85AD84513100}"/>
              </a:ext>
            </a:extLst>
          </p:cNvPr>
          <p:cNvGrpSpPr/>
          <p:nvPr/>
        </p:nvGrpSpPr>
        <p:grpSpPr>
          <a:xfrm>
            <a:off x="10471861" y="242879"/>
            <a:ext cx="1496026" cy="429328"/>
            <a:chOff x="793299" y="1257514"/>
            <a:chExt cx="2425959" cy="76511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2CFB633-BD48-6983-4520-1EF6FE92689F}"/>
                </a:ext>
              </a:extLst>
            </p:cNvPr>
            <p:cNvSpPr/>
            <p:nvPr/>
          </p:nvSpPr>
          <p:spPr>
            <a:xfrm>
              <a:off x="793299" y="1257514"/>
              <a:ext cx="2425959" cy="76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 descr="黒い背景に白い文字がある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467884F-99EF-6B62-3178-D15ACFB8C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021" y="1358926"/>
              <a:ext cx="2275190" cy="59738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0741D0-7E59-2BD4-4A48-EE781EFC5D6F}"/>
              </a:ext>
            </a:extLst>
          </p:cNvPr>
          <p:cNvSpPr txBox="1"/>
          <p:nvPr/>
        </p:nvSpPr>
        <p:spPr>
          <a:xfrm>
            <a:off x="10486853" y="672207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spc="130" dirty="0">
                <a:solidFill>
                  <a:schemeClr val="bg1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充実の対話型集会</a:t>
            </a:r>
            <a:endParaRPr lang="en-US" altLang="ja-JP" sz="1100" b="1" spc="130" dirty="0">
              <a:solidFill>
                <a:schemeClr val="bg1"/>
              </a:solidFill>
              <a:latin typeface="EPSON Pゴシック W6" panose="02000600000000000000" pitchFamily="2" charset="-128"/>
              <a:ea typeface="EPSON Pゴシック W6" panose="02000600000000000000" pitchFamily="2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チーム医療の最前線</a:t>
            </a:r>
          </a:p>
        </p:txBody>
      </p:sp>
    </p:spTree>
    <p:extLst>
      <p:ext uri="{BB962C8B-B14F-4D97-AF65-F5344CB8AC3E}">
        <p14:creationId xmlns:p14="http://schemas.microsoft.com/office/powerpoint/2010/main" val="243321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6A95886A-CF53-8B27-BE67-61DBF83BCA11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参加型を中心としたプログラム</a:t>
            </a:r>
          </a:p>
        </p:txBody>
      </p:sp>
      <p:pic>
        <p:nvPicPr>
          <p:cNvPr id="5" name="Picture 4" descr="\\Nbs_s01\共有ディスク\全共有\療養指導学術集会\第6回療養指導学術集会\第6回ポスター\チラシ171228\写真\170729_0027.jpg">
            <a:extLst>
              <a:ext uri="{FF2B5EF4-FFF2-40B4-BE49-F238E27FC236}">
                <a16:creationId xmlns:a16="http://schemas.microsoft.com/office/drawing/2014/main" id="{8D5A770C-95D8-D9B8-63E4-D7C6BE43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2345" y="1444667"/>
            <a:ext cx="2160000" cy="143757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Nbs_s01\共有ディスク\全共有\療養指導学術集会\第6回療養指導学術集会\第6回ポスター\チラシ171228\写真\170729_0079.jpg">
            <a:extLst>
              <a:ext uri="{FF2B5EF4-FFF2-40B4-BE49-F238E27FC236}">
                <a16:creationId xmlns:a16="http://schemas.microsoft.com/office/drawing/2014/main" id="{9344C6AC-7A94-3E16-88BB-5DF9A59D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447" y="1445657"/>
            <a:ext cx="2160000" cy="143757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69FC5B-1B51-EC91-C83F-AC9A57D18A71}"/>
              </a:ext>
            </a:extLst>
          </p:cNvPr>
          <p:cNvSpPr txBox="1"/>
          <p:nvPr/>
        </p:nvSpPr>
        <p:spPr>
          <a:xfrm>
            <a:off x="998401" y="3177729"/>
            <a:ext cx="10164521" cy="58476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ja-JP" altLang="en-US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スモールグループディスカッション</a:t>
            </a:r>
            <a:r>
              <a:rPr lang="ja-JP" altLang="en-US" sz="28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様々なテーマについて少人数グループで討論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3" descr="テーブルを囲んでいる子供たち&#10;&#10;中程度の精度で自動的に生成された説明">
            <a:extLst>
              <a:ext uri="{FF2B5EF4-FFF2-40B4-BE49-F238E27FC236}">
                <a16:creationId xmlns:a16="http://schemas.microsoft.com/office/drawing/2014/main" id="{5B8AA637-37F6-B11F-103C-3E76635AD4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524" y="1443677"/>
            <a:ext cx="2160000" cy="143856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図 25" descr="人, テーブル, 室内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564FFF8D-9060-4627-8F81-4FB4714FF3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668" y="4375849"/>
            <a:ext cx="216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図 29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49F96AD7-EF7A-E2BB-3DFD-C732500D46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01" y="4340235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図 33" descr="マップ&#10;&#10;自動的に生成された説明">
            <a:extLst>
              <a:ext uri="{FF2B5EF4-FFF2-40B4-BE49-F238E27FC236}">
                <a16:creationId xmlns:a16="http://schemas.microsoft.com/office/drawing/2014/main" id="{19157251-BBA2-A96E-6F31-2A01FDACD7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934" y="1442237"/>
            <a:ext cx="108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図 35" descr="若い, 男, グループ, 立つ が含まれている画像&#10;&#10;自動的に生成された説明">
            <a:extLst>
              <a:ext uri="{FF2B5EF4-FFF2-40B4-BE49-F238E27FC236}">
                <a16:creationId xmlns:a16="http://schemas.microsoft.com/office/drawing/2014/main" id="{1DE76E97-CE70-29D2-4B9F-57A203BECD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514" y="5107409"/>
            <a:ext cx="1849315" cy="108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図 39" descr="ポーズをとっている観客&#10;&#10;自動的に生成された説明">
            <a:extLst>
              <a:ext uri="{FF2B5EF4-FFF2-40B4-BE49-F238E27FC236}">
                <a16:creationId xmlns:a16="http://schemas.microsoft.com/office/drawing/2014/main" id="{44951C45-9774-67EE-5A03-31188B8692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334" y="3817487"/>
            <a:ext cx="4462810" cy="108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 descr="カレンダー&#10;&#10;自動的に生成された説明">
            <a:extLst>
              <a:ext uri="{FF2B5EF4-FFF2-40B4-BE49-F238E27FC236}">
                <a16:creationId xmlns:a16="http://schemas.microsoft.com/office/drawing/2014/main" id="{F9E3D14A-A5F7-38C0-6650-B62023D42AC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53925" y="1622237"/>
            <a:ext cx="1440000" cy="108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591FCE2-7789-88B7-83D7-528676A2CA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94" y="5337791"/>
            <a:ext cx="1441007" cy="1482394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8818602-CDF2-3714-0E19-36414BED1F55}"/>
              </a:ext>
            </a:extLst>
          </p:cNvPr>
          <p:cNvGrpSpPr/>
          <p:nvPr/>
        </p:nvGrpSpPr>
        <p:grpSpPr>
          <a:xfrm>
            <a:off x="10471861" y="242879"/>
            <a:ext cx="1496026" cy="429328"/>
            <a:chOff x="793299" y="1257514"/>
            <a:chExt cx="2425959" cy="765110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143084D-6639-D882-F4A7-FC4F5E0F64C7}"/>
                </a:ext>
              </a:extLst>
            </p:cNvPr>
            <p:cNvSpPr/>
            <p:nvPr/>
          </p:nvSpPr>
          <p:spPr>
            <a:xfrm>
              <a:off x="793299" y="1257514"/>
              <a:ext cx="2425959" cy="76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" name="図 20" descr="黒い背景に白い文字がある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BD92680-295D-7985-6F61-FBC1D31D1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021" y="1358926"/>
              <a:ext cx="2275190" cy="59738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3F364A1-FB34-8ACA-C571-9BF86CFA95EE}"/>
              </a:ext>
            </a:extLst>
          </p:cNvPr>
          <p:cNvSpPr txBox="1"/>
          <p:nvPr/>
        </p:nvSpPr>
        <p:spPr>
          <a:xfrm>
            <a:off x="10486853" y="672207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spc="130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充実の対話型集会</a:t>
            </a:r>
            <a:endParaRPr lang="en-US" altLang="ja-JP" sz="1100" b="1" spc="130" dirty="0">
              <a:solidFill>
                <a:srgbClr val="0070C0"/>
              </a:solidFill>
              <a:latin typeface="EPSON Pゴシック W6" panose="02000600000000000000" pitchFamily="2" charset="-128"/>
              <a:ea typeface="EPSON Pゴシック W6" panose="02000600000000000000" pitchFamily="2" charset="-128"/>
            </a:endParaRPr>
          </a:p>
          <a:p>
            <a:pPr algn="ctr"/>
            <a:r>
              <a:rPr kumimoji="1" lang="ja-JP" altLang="en-US" sz="1100" b="1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チーム医療の最前線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AADF90E-D873-2008-D85F-102E02166CE8}"/>
              </a:ext>
            </a:extLst>
          </p:cNvPr>
          <p:cNvSpPr/>
          <p:nvPr/>
        </p:nvSpPr>
        <p:spPr>
          <a:xfrm>
            <a:off x="10018201" y="5956831"/>
            <a:ext cx="1911676" cy="31641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6B12DA8-E76C-88BD-52EC-56E6B82C07C7}"/>
              </a:ext>
            </a:extLst>
          </p:cNvPr>
          <p:cNvSpPr txBox="1"/>
          <p:nvPr/>
        </p:nvSpPr>
        <p:spPr>
          <a:xfrm>
            <a:off x="9216111" y="5905394"/>
            <a:ext cx="297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13</a:t>
            </a:r>
            <a:r>
              <a:rPr kumimoji="1" lang="en-US" altLang="ja-JP" sz="14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th</a:t>
            </a:r>
            <a:r>
              <a:rPr kumimoji="1" lang="en-US" altLang="ja-JP" sz="2000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 </a:t>
            </a:r>
            <a:r>
              <a:rPr lang="en-US" altLang="ja-JP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JADEC</a:t>
            </a:r>
            <a:r>
              <a:rPr lang="ja-JP" altLang="en-US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年次学術集会</a:t>
            </a:r>
          </a:p>
        </p:txBody>
      </p:sp>
    </p:spTree>
    <p:extLst>
      <p:ext uri="{BB962C8B-B14F-4D97-AF65-F5344CB8AC3E}">
        <p14:creationId xmlns:p14="http://schemas.microsoft.com/office/powerpoint/2010/main" val="225013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635EA8C-D774-8EAE-B1F7-F47D2ACB4CBE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参加型を中心としたプログラム</a:t>
            </a:r>
          </a:p>
        </p:txBody>
      </p:sp>
      <p:pic>
        <p:nvPicPr>
          <p:cNvPr id="15" name="図 14" descr="テーブル, 人, 男, 女性 が含まれている画像&#10;&#10;自動的に生成された説明">
            <a:extLst>
              <a:ext uri="{FF2B5EF4-FFF2-40B4-BE49-F238E27FC236}">
                <a16:creationId xmlns:a16="http://schemas.microsoft.com/office/drawing/2014/main" id="{32C1CDD7-1902-466F-582F-AB688CCC4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110" y="1411337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図 15" descr="人, スポーツゲーム, 女性, スポーツ が含まれている画像&#10;&#10;自動的に生成された説明">
            <a:extLst>
              <a:ext uri="{FF2B5EF4-FFF2-40B4-BE49-F238E27FC236}">
                <a16:creationId xmlns:a16="http://schemas.microsoft.com/office/drawing/2014/main" id="{6C739C74-195D-5EE1-4B30-E9F924FFF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24" y="1432825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図 19" descr="リモコンを持っている手&#10;&#10;中程度の精度で自動的に生成された説明">
            <a:extLst>
              <a:ext uri="{FF2B5EF4-FFF2-40B4-BE49-F238E27FC236}">
                <a16:creationId xmlns:a16="http://schemas.microsoft.com/office/drawing/2014/main" id="{05F543E0-AD75-CC4C-1E1A-6BC04E4FAA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497" y="1418606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 descr="デスクの上に座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7309FE8D-052A-35DB-D865-0ED64D0EDE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24" y="4602859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1A3F10-8378-CB89-0DAC-2C41385A4A1B}"/>
              </a:ext>
            </a:extLst>
          </p:cNvPr>
          <p:cNvSpPr txBox="1"/>
          <p:nvPr/>
        </p:nvSpPr>
        <p:spPr>
          <a:xfrm>
            <a:off x="981688" y="3191801"/>
            <a:ext cx="4312385" cy="1200323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>
            <a:defPPr>
              <a:defRPr lang="ja-JP"/>
            </a:defPPr>
            <a:lvl1pPr algn="ctr">
              <a:defRPr sz="280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</a:lstStyle>
          <a:p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スタートアップセミナー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あまり触れる機会の無かった分野について</a:t>
            </a:r>
            <a:endParaRPr lang="en-US" altLang="ja-JP" sz="200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実技も踏まえてどんなものかを知る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165100A-B437-2541-0546-B563EBF8DB89}"/>
              </a:ext>
            </a:extLst>
          </p:cNvPr>
          <p:cNvSpPr txBox="1"/>
          <p:nvPr/>
        </p:nvSpPr>
        <p:spPr>
          <a:xfrm>
            <a:off x="6621355" y="3234776"/>
            <a:ext cx="3522104" cy="1200323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>
            <a:defPPr>
              <a:defRPr lang="ja-JP"/>
            </a:defPPr>
            <a:lvl1pPr algn="ctr">
              <a:defRPr sz="280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</a:lstStyle>
          <a:p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体験プログラム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これまでの経験の有無は問わず、</a:t>
            </a:r>
            <a:endParaRPr lang="en-US" altLang="ja-JP" sz="2000" dirty="0">
              <a:ln>
                <a:noFill/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資材や機器を体験</a:t>
            </a:r>
          </a:p>
        </p:txBody>
      </p:sp>
      <p:pic>
        <p:nvPicPr>
          <p:cNvPr id="28" name="図 27" descr="テーブル, 屋内, 人, 女性 が含まれている画像&#10;&#10;自動的に生成された説明">
            <a:extLst>
              <a:ext uri="{FF2B5EF4-FFF2-40B4-BE49-F238E27FC236}">
                <a16:creationId xmlns:a16="http://schemas.microsoft.com/office/drawing/2014/main" id="{991D7054-44FB-CAE1-1FE9-DDBA9D7009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110" y="4602859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図 29" descr="テーブルを囲んでいる人たち&#10;&#10;中程度の精度で自動的に生成された説明">
            <a:extLst>
              <a:ext uri="{FF2B5EF4-FFF2-40B4-BE49-F238E27FC236}">
                <a16:creationId xmlns:a16="http://schemas.microsoft.com/office/drawing/2014/main" id="{D08DC736-E1DA-B500-5585-FD1A328689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883" y="1416698"/>
            <a:ext cx="2160000" cy="144262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図 35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BC0A2FE2-D713-F909-DE61-1442B00EF1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206" y="2419960"/>
            <a:ext cx="1562127" cy="1031743"/>
          </a:xfrm>
          <a:prstGeom prst="rect">
            <a:avLst/>
          </a:prstGeom>
        </p:spPr>
      </p:pic>
      <p:pic>
        <p:nvPicPr>
          <p:cNvPr id="44" name="図 43" descr="テーブルの周りに集ま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0409FD36-329F-FC60-6101-0967FDA6C2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387" y="4617772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図 39" descr="ホワイトボード&#10;&#10;低い精度で自動的に生成された説明">
            <a:extLst>
              <a:ext uri="{FF2B5EF4-FFF2-40B4-BE49-F238E27FC236}">
                <a16:creationId xmlns:a16="http://schemas.microsoft.com/office/drawing/2014/main" id="{06EAC715-AFEB-5CAD-E28A-0BEEBE9D16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276" y="4407931"/>
            <a:ext cx="767154" cy="936025"/>
          </a:xfrm>
          <a:prstGeom prst="rect">
            <a:avLst/>
          </a:prstGeom>
        </p:spPr>
      </p:pic>
      <p:pic>
        <p:nvPicPr>
          <p:cNvPr id="38" name="図 37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0900AFA3-C852-7FE9-741E-1B59BEAB4F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195" y="5006369"/>
            <a:ext cx="934192" cy="132180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56BD56-3F0E-8CB5-1629-ED9F91AFBA24}"/>
              </a:ext>
            </a:extLst>
          </p:cNvPr>
          <p:cNvGrpSpPr/>
          <p:nvPr/>
        </p:nvGrpSpPr>
        <p:grpSpPr>
          <a:xfrm>
            <a:off x="10471861" y="242879"/>
            <a:ext cx="1496026" cy="429328"/>
            <a:chOff x="793299" y="1257514"/>
            <a:chExt cx="2425959" cy="765110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96E040D-99BA-D909-7CEC-768758CCC00D}"/>
                </a:ext>
              </a:extLst>
            </p:cNvPr>
            <p:cNvSpPr/>
            <p:nvPr/>
          </p:nvSpPr>
          <p:spPr>
            <a:xfrm>
              <a:off x="793299" y="1257514"/>
              <a:ext cx="2425959" cy="76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黒い背景に白い文字がある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1D24DEC-85B4-DFE1-45D8-4FDD91656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021" y="1358926"/>
              <a:ext cx="2275190" cy="59738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02FAA88-DB93-5FFA-03E8-B536780C1B29}"/>
              </a:ext>
            </a:extLst>
          </p:cNvPr>
          <p:cNvSpPr txBox="1"/>
          <p:nvPr/>
        </p:nvSpPr>
        <p:spPr>
          <a:xfrm>
            <a:off x="10486853" y="672207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spc="130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充実の対話型集会</a:t>
            </a:r>
            <a:endParaRPr lang="en-US" altLang="ja-JP" sz="1100" b="1" spc="130" dirty="0">
              <a:solidFill>
                <a:srgbClr val="0070C0"/>
              </a:solidFill>
              <a:latin typeface="EPSON Pゴシック W6" panose="02000600000000000000" pitchFamily="2" charset="-128"/>
              <a:ea typeface="EPSON Pゴシック W6" panose="02000600000000000000" pitchFamily="2" charset="-128"/>
            </a:endParaRPr>
          </a:p>
          <a:p>
            <a:pPr algn="ctr"/>
            <a:r>
              <a:rPr kumimoji="1" lang="ja-JP" altLang="en-US" sz="1100" b="1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チーム医療の最前線</a:t>
            </a:r>
          </a:p>
        </p:txBody>
      </p:sp>
      <p:pic>
        <p:nvPicPr>
          <p:cNvPr id="4" name="図 3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6E4776B-C84E-7358-C91D-D1ADB38CA9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94" y="5337791"/>
            <a:ext cx="1441007" cy="148239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4132F7C-556D-6831-5B07-F178DD230A24}"/>
              </a:ext>
            </a:extLst>
          </p:cNvPr>
          <p:cNvSpPr/>
          <p:nvPr/>
        </p:nvSpPr>
        <p:spPr>
          <a:xfrm>
            <a:off x="10018201" y="5956831"/>
            <a:ext cx="1911676" cy="31641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E373F2-3023-E559-7629-6D0876B5B313}"/>
              </a:ext>
            </a:extLst>
          </p:cNvPr>
          <p:cNvSpPr txBox="1"/>
          <p:nvPr/>
        </p:nvSpPr>
        <p:spPr>
          <a:xfrm>
            <a:off x="9216111" y="5905394"/>
            <a:ext cx="297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13</a:t>
            </a:r>
            <a:r>
              <a:rPr kumimoji="1" lang="en-US" altLang="ja-JP" sz="14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th</a:t>
            </a:r>
            <a:r>
              <a:rPr kumimoji="1" lang="en-US" altLang="ja-JP" sz="20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 </a:t>
            </a:r>
            <a:r>
              <a:rPr kumimoji="1" lang="en-US" altLang="ja-JP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JADEC</a:t>
            </a:r>
            <a:r>
              <a:rPr kumimoji="1" lang="ja-JP" altLang="en-US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年次学術集会</a:t>
            </a:r>
          </a:p>
        </p:txBody>
      </p:sp>
    </p:spTree>
    <p:extLst>
      <p:ext uri="{BB962C8B-B14F-4D97-AF65-F5344CB8AC3E}">
        <p14:creationId xmlns:p14="http://schemas.microsoft.com/office/powerpoint/2010/main" val="362872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635EA8C-D774-8EAE-B1F7-F47D2ACB4CBE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参加型を中心としたプログラム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1A3F10-8378-CB89-0DAC-2C41385A4A1B}"/>
              </a:ext>
            </a:extLst>
          </p:cNvPr>
          <p:cNvSpPr txBox="1"/>
          <p:nvPr/>
        </p:nvSpPr>
        <p:spPr>
          <a:xfrm>
            <a:off x="2727226" y="1259437"/>
            <a:ext cx="6218356" cy="584769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>
            <a:defPPr>
              <a:defRPr lang="ja-JP"/>
            </a:defPPr>
            <a:lvl1pPr algn="ctr">
              <a:defRPr sz="280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</a:lstStyle>
          <a:p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講演・シンポジウム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各分野の最新情報を共有</a:t>
            </a:r>
          </a:p>
        </p:txBody>
      </p:sp>
      <p:pic>
        <p:nvPicPr>
          <p:cNvPr id="3" name="Picture 2" descr="C:\Users\伸幸\Desktop\新しいフォルダー\20th2016_1035.jpg">
            <a:extLst>
              <a:ext uri="{FF2B5EF4-FFF2-40B4-BE49-F238E27FC236}">
                <a16:creationId xmlns:a16="http://schemas.microsoft.com/office/drawing/2014/main" id="{810BCAE0-CF8E-CF7E-6A42-A7D54EA9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911" y="1996812"/>
            <a:ext cx="2160000" cy="143982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Nbs_s01\共有ディスク\全共有\療養指導学術集会\第6回療養指導学術集会\第6回ポスター\チラシ171228\写真\_DSC5149.jpg">
            <a:extLst>
              <a:ext uri="{FF2B5EF4-FFF2-40B4-BE49-F238E27FC236}">
                <a16:creationId xmlns:a16="http://schemas.microsoft.com/office/drawing/2014/main" id="{FFC34EF2-F5AE-0BFC-0C14-E2F11B7D8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4607" y="1981532"/>
            <a:ext cx="2160000" cy="144156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 descr="パソコンの画面&#10;&#10;低い精度で自動的に生成された説明">
            <a:extLst>
              <a:ext uri="{FF2B5EF4-FFF2-40B4-BE49-F238E27FC236}">
                <a16:creationId xmlns:a16="http://schemas.microsoft.com/office/drawing/2014/main" id="{052A33A7-66D6-62FA-B32A-0D95717A3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965" y="1981532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\\Nbs_s01\共有ディスク\全共有\療養指導学術集会\第6回療養指導学術集会\第6回ポスター\チラシ171228\写真\_DSC5147.jpg">
            <a:extLst>
              <a:ext uri="{FF2B5EF4-FFF2-40B4-BE49-F238E27FC236}">
                <a16:creationId xmlns:a16="http://schemas.microsoft.com/office/drawing/2014/main" id="{342268DC-DEDC-5171-C284-69AE971E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281" y="1995913"/>
            <a:ext cx="961042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 descr="建物, コンピュータ, テーブル, 鳥 が含まれている画像&#10;&#10;自動的に生成された説明">
            <a:extLst>
              <a:ext uri="{FF2B5EF4-FFF2-40B4-BE49-F238E27FC236}">
                <a16:creationId xmlns:a16="http://schemas.microsoft.com/office/drawing/2014/main" id="{DCFFD6C2-8236-B51D-AC1F-F2C1F00AFE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9" y="1995913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C:\Users\伸幸\Desktop\新しいフォルダー\1258.jpg">
            <a:extLst>
              <a:ext uri="{FF2B5EF4-FFF2-40B4-BE49-F238E27FC236}">
                <a16:creationId xmlns:a16="http://schemas.microsoft.com/office/drawing/2014/main" id="{8697CA34-03C8-141C-5370-CD0DA26B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045" y="4344108"/>
            <a:ext cx="216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9833F19-FBEA-D320-07E7-294F193EB521}"/>
              </a:ext>
            </a:extLst>
          </p:cNvPr>
          <p:cNvSpPr txBox="1"/>
          <p:nvPr/>
        </p:nvSpPr>
        <p:spPr>
          <a:xfrm>
            <a:off x="7510965" y="4408622"/>
            <a:ext cx="2760678" cy="1277267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pPr algn="ctr"/>
            <a:r>
              <a:rPr lang="en-US" altLang="ja-JP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CDE</a:t>
            </a:r>
            <a:r>
              <a:rPr lang="ja-JP" altLang="en-US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プログラム</a:t>
            </a:r>
            <a:endParaRPr lang="en-US" altLang="ja-JP" sz="3200" b="1" u="sng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各地の</a:t>
            </a:r>
            <a:r>
              <a:rPr lang="en-US" altLang="ja-JP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CDEL</a:t>
            </a: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活動報告と情報交換</a:t>
            </a:r>
          </a:p>
        </p:txBody>
      </p:sp>
      <p:pic>
        <p:nvPicPr>
          <p:cNvPr id="27" name="図 26" descr="人, 床, 室内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7AFD5CBE-B4AD-33B6-5CC2-3E05C3DA76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043" y="4354501"/>
            <a:ext cx="216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図 28" descr="机の上に座っている人々&#10;&#10;中程度の精度で自動的に生成された説明">
            <a:extLst>
              <a:ext uri="{FF2B5EF4-FFF2-40B4-BE49-F238E27FC236}">
                <a16:creationId xmlns:a16="http://schemas.microsoft.com/office/drawing/2014/main" id="{E803DDE3-4665-D256-5AC6-B390F7B4BE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47" y="4343388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2EAD8B2-C727-1651-C01D-8A3E04DC97F9}"/>
              </a:ext>
            </a:extLst>
          </p:cNvPr>
          <p:cNvGrpSpPr/>
          <p:nvPr/>
        </p:nvGrpSpPr>
        <p:grpSpPr>
          <a:xfrm>
            <a:off x="10471861" y="242879"/>
            <a:ext cx="1496026" cy="429328"/>
            <a:chOff x="793299" y="1257514"/>
            <a:chExt cx="2425959" cy="765110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A949EE0C-8B03-A2E7-B8BA-41188BE006D5}"/>
                </a:ext>
              </a:extLst>
            </p:cNvPr>
            <p:cNvSpPr/>
            <p:nvPr/>
          </p:nvSpPr>
          <p:spPr>
            <a:xfrm>
              <a:off x="793299" y="1257514"/>
              <a:ext cx="2425959" cy="76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 descr="黒い背景に白い文字がある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79DBF0BF-A890-4929-DFE3-F3C929BAB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021" y="1358926"/>
              <a:ext cx="2275190" cy="59738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A1D27E4-7060-D214-79D2-63EB4D1E07C9}"/>
              </a:ext>
            </a:extLst>
          </p:cNvPr>
          <p:cNvSpPr txBox="1"/>
          <p:nvPr/>
        </p:nvSpPr>
        <p:spPr>
          <a:xfrm>
            <a:off x="10486853" y="672207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spc="130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充実の対話型集会</a:t>
            </a:r>
            <a:endParaRPr lang="en-US" altLang="ja-JP" sz="1100" b="1" spc="130" dirty="0">
              <a:solidFill>
                <a:srgbClr val="0070C0"/>
              </a:solidFill>
              <a:latin typeface="EPSON Pゴシック W6" panose="02000600000000000000" pitchFamily="2" charset="-128"/>
              <a:ea typeface="EPSON Pゴシック W6" panose="02000600000000000000" pitchFamily="2" charset="-128"/>
            </a:endParaRPr>
          </a:p>
          <a:p>
            <a:pPr algn="ctr"/>
            <a:r>
              <a:rPr kumimoji="1" lang="ja-JP" altLang="en-US" sz="1100" b="1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チーム医療の最前線</a:t>
            </a:r>
          </a:p>
        </p:txBody>
      </p:sp>
      <p:pic>
        <p:nvPicPr>
          <p:cNvPr id="9" name="図 8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24B28EA-1BB8-1AFB-C15F-FE0F2A154B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94" y="5337791"/>
            <a:ext cx="1441007" cy="148239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4E9B463-73FD-7826-EC66-48FA2E0B6B70}"/>
              </a:ext>
            </a:extLst>
          </p:cNvPr>
          <p:cNvSpPr/>
          <p:nvPr/>
        </p:nvSpPr>
        <p:spPr>
          <a:xfrm>
            <a:off x="10018201" y="5956831"/>
            <a:ext cx="1911676" cy="31641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AC45410-AD46-CFF3-87FC-4F23E723920C}"/>
              </a:ext>
            </a:extLst>
          </p:cNvPr>
          <p:cNvSpPr txBox="1"/>
          <p:nvPr/>
        </p:nvSpPr>
        <p:spPr>
          <a:xfrm>
            <a:off x="9216111" y="5905394"/>
            <a:ext cx="297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13</a:t>
            </a:r>
            <a:r>
              <a:rPr kumimoji="1" lang="en-US" altLang="ja-JP" sz="14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th</a:t>
            </a:r>
            <a:r>
              <a:rPr kumimoji="1" lang="en-US" altLang="ja-JP" sz="20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 </a:t>
            </a:r>
            <a:r>
              <a:rPr kumimoji="1" lang="en-US" altLang="ja-JP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JADEC</a:t>
            </a:r>
            <a:r>
              <a:rPr kumimoji="1" lang="ja-JP" altLang="en-US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年次学術集会</a:t>
            </a:r>
          </a:p>
        </p:txBody>
      </p:sp>
    </p:spTree>
    <p:extLst>
      <p:ext uri="{BB962C8B-B14F-4D97-AF65-F5344CB8AC3E}">
        <p14:creationId xmlns:p14="http://schemas.microsoft.com/office/powerpoint/2010/main" val="214088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635EA8C-D774-8EAE-B1F7-F47D2ACB4CBE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演題募集・</a:t>
            </a:r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参加申込</a:t>
            </a:r>
            <a:endParaRPr lang="ja-JP" altLang="en-US" sz="4800" dirty="0">
              <a:solidFill>
                <a:srgbClr val="0070C0"/>
              </a:solidFill>
              <a:effectLst>
                <a:innerShdw dist="38100" dir="2700000">
                  <a:prstClr val="black"/>
                </a:inn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94D9AB-DF3F-0CAF-52EC-577DA9617BEE}"/>
              </a:ext>
            </a:extLst>
          </p:cNvPr>
          <p:cNvSpPr/>
          <p:nvPr/>
        </p:nvSpPr>
        <p:spPr>
          <a:xfrm>
            <a:off x="541619" y="1243789"/>
            <a:ext cx="9752171" cy="4878252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>
              <a:buNone/>
            </a:pPr>
            <a:r>
              <a:rPr lang="ja-JP" altLang="en-US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演題募集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（募集期間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日－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endParaRPr lang="en-US" altLang="ja-JP" sz="24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None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テーマ　</a:t>
            </a:r>
            <a:r>
              <a:rPr lang="zh-TW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TW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ダイアベティスケアに関する内容全般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2066779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地域・施設での取り組み、調査報告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2066779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現場でのちょっとした工夫 </a:t>
            </a:r>
            <a:r>
              <a:rPr lang="en-US" altLang="ja-JP" sz="2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etc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265113">
              <a:tabLst>
                <a:tab pos="1789113" algn="l"/>
              </a:tabLst>
            </a:pP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特別募集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JADEC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資材活用例</a:t>
            </a:r>
            <a:endParaRPr lang="en-US" altLang="ja-JP" sz="28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796922"/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・チーム医療実践例を多職種でシリーズ発表</a:t>
            </a:r>
            <a:endParaRPr lang="en-US" altLang="ja-JP" sz="28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796922"/>
            <a:endParaRPr lang="en-US" altLang="ja-JP" sz="28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参加申込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（事前登録制）</a:t>
            </a:r>
            <a:endParaRPr lang="en-US" altLang="ja-JP" sz="24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None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  　　　　　</a:t>
            </a:r>
            <a:r>
              <a:rPr lang="ja-JP" altLang="en-US" sz="2800" b="1" u="sng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スモールグループディスカッションの参加テーマ登録</a:t>
            </a:r>
            <a:endParaRPr lang="en-US" altLang="ja-JP" sz="28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1800"/>
              </a:spcBef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詳しくは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JADEC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ホームページで</a:t>
            </a:r>
          </a:p>
        </p:txBody>
      </p:sp>
      <p:pic>
        <p:nvPicPr>
          <p:cNvPr id="16" name="図 15" descr="会議室にいる人たち&#10;&#10;中程度の精度で自動的に生成された説明">
            <a:extLst>
              <a:ext uri="{FF2B5EF4-FFF2-40B4-BE49-F238E27FC236}">
                <a16:creationId xmlns:a16="http://schemas.microsoft.com/office/drawing/2014/main" id="{027880A1-C2DD-BA34-A603-3816E5CA22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307" y="1553448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 descr="人, 屋内, 立つ, 男 が含まれている画像&#10;&#10;自動的に生成された説明">
            <a:extLst>
              <a:ext uri="{FF2B5EF4-FFF2-40B4-BE49-F238E27FC236}">
                <a16:creationId xmlns:a16="http://schemas.microsoft.com/office/drawing/2014/main" id="{982743A7-E31E-E1E9-38D7-8D49CFA77B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845" y="3026067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 descr="アイコン&#10;&#10;低い精度で自動的に生成された説明">
            <a:extLst>
              <a:ext uri="{FF2B5EF4-FFF2-40B4-BE49-F238E27FC236}">
                <a16:creationId xmlns:a16="http://schemas.microsoft.com/office/drawing/2014/main" id="{0572D2EB-74D7-7880-CAE7-1B3D01B34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73" y="6110488"/>
            <a:ext cx="3157311" cy="562894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A1FC609-7CC6-0322-39B0-97294B91E8EC}"/>
              </a:ext>
            </a:extLst>
          </p:cNvPr>
          <p:cNvGrpSpPr/>
          <p:nvPr/>
        </p:nvGrpSpPr>
        <p:grpSpPr>
          <a:xfrm>
            <a:off x="10471861" y="242879"/>
            <a:ext cx="1496026" cy="429328"/>
            <a:chOff x="793299" y="1257514"/>
            <a:chExt cx="2425959" cy="76511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678C8F3-9B16-EA54-165B-F4EE3E1837B8}"/>
                </a:ext>
              </a:extLst>
            </p:cNvPr>
            <p:cNvSpPr/>
            <p:nvPr/>
          </p:nvSpPr>
          <p:spPr>
            <a:xfrm>
              <a:off x="793299" y="1257514"/>
              <a:ext cx="2425959" cy="76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 descr="黒い背景に白い文字がある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63AA-0E1E-B580-8876-136CDCAB1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021" y="1358926"/>
              <a:ext cx="2275190" cy="59738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49CDCE9-1923-AEEA-E7FD-D3BAEECDC58E}"/>
              </a:ext>
            </a:extLst>
          </p:cNvPr>
          <p:cNvSpPr txBox="1"/>
          <p:nvPr/>
        </p:nvSpPr>
        <p:spPr>
          <a:xfrm>
            <a:off x="10486853" y="672207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spc="130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充実の対話型集会</a:t>
            </a:r>
            <a:endParaRPr lang="en-US" altLang="ja-JP" sz="1100" b="1" spc="130" dirty="0">
              <a:solidFill>
                <a:srgbClr val="0070C0"/>
              </a:solidFill>
              <a:latin typeface="EPSON Pゴシック W6" panose="02000600000000000000" pitchFamily="2" charset="-128"/>
              <a:ea typeface="EPSON Pゴシック W6" panose="02000600000000000000" pitchFamily="2" charset="-128"/>
            </a:endParaRPr>
          </a:p>
          <a:p>
            <a:pPr algn="ctr"/>
            <a:r>
              <a:rPr kumimoji="1" lang="ja-JP" altLang="en-US" sz="1100" b="1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チーム医療の最前線</a:t>
            </a:r>
          </a:p>
        </p:txBody>
      </p:sp>
      <p:pic>
        <p:nvPicPr>
          <p:cNvPr id="6" name="図 5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213FB7D-ECBC-81F4-824B-99BF9C038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94" y="5337791"/>
            <a:ext cx="1441007" cy="148239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AD6A7A-2FF0-84E3-1F9C-9C17C90E689B}"/>
              </a:ext>
            </a:extLst>
          </p:cNvPr>
          <p:cNvSpPr/>
          <p:nvPr/>
        </p:nvSpPr>
        <p:spPr>
          <a:xfrm>
            <a:off x="10018201" y="5956831"/>
            <a:ext cx="1911676" cy="31641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E8311D-CD03-5170-06A6-33F787CB3089}"/>
              </a:ext>
            </a:extLst>
          </p:cNvPr>
          <p:cNvSpPr txBox="1"/>
          <p:nvPr/>
        </p:nvSpPr>
        <p:spPr>
          <a:xfrm>
            <a:off x="9216111" y="5905394"/>
            <a:ext cx="297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13</a:t>
            </a:r>
            <a:r>
              <a:rPr kumimoji="1" lang="en-US" altLang="ja-JP" sz="14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th</a:t>
            </a:r>
            <a:r>
              <a:rPr kumimoji="1" lang="en-US" altLang="ja-JP" sz="2000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 </a:t>
            </a:r>
            <a:r>
              <a:rPr kumimoji="1" lang="en-US" altLang="ja-JP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JADEC</a:t>
            </a:r>
            <a:r>
              <a:rPr kumimoji="1" lang="ja-JP" altLang="en-US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年次学術集会</a:t>
            </a:r>
          </a:p>
        </p:txBody>
      </p:sp>
    </p:spTree>
    <p:extLst>
      <p:ext uri="{BB962C8B-B14F-4D97-AF65-F5344CB8AC3E}">
        <p14:creationId xmlns:p14="http://schemas.microsoft.com/office/powerpoint/2010/main" val="21941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224</Words>
  <Application>Microsoft Office PowerPoint</Application>
  <PresentationFormat>ワイド画面</PresentationFormat>
  <Paragraphs>41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EPSON Pゴシック W6</vt:lpstr>
      <vt:lpstr>HGP創英角ｺﾞｼｯｸUB</vt:lpstr>
      <vt:lpstr>HGP創英角ﾎﾟｯﾌﾟ体</vt:lpstr>
      <vt:lpstr>HGS創英角ｺﾞｼｯｸUB</vt:lpstr>
      <vt:lpstr>Meiryo UI</vt:lpstr>
      <vt:lpstr>游ゴシック</vt:lpstr>
      <vt:lpstr>游ゴシック Light</vt:lpstr>
      <vt:lpstr>Arial</vt:lpstr>
      <vt:lpstr>Trade Gothic Next HvyCd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伸幸 志原</dc:creator>
  <cp:lastModifiedBy>伸幸 志原</cp:lastModifiedBy>
  <cp:revision>9</cp:revision>
  <dcterms:created xsi:type="dcterms:W3CDTF">2026-01-27T09:06:01Z</dcterms:created>
  <dcterms:modified xsi:type="dcterms:W3CDTF">2026-02-09T07:38:09Z</dcterms:modified>
</cp:coreProperties>
</file>