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0" r:id="rId4"/>
    <p:sldId id="262" r:id="rId5"/>
    <p:sldId id="263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3399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570" y="3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ED8C78-2FC6-F9F6-4EAB-42D9CE876B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92A97AE-9E96-3EB7-3EF7-ED349236D6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A309154-BA14-8034-D09C-9330361EA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2196-EE76-41CE-B675-CAA3436EC7D8}" type="datetimeFigureOut">
              <a:rPr kumimoji="1" lang="ja-JP" altLang="en-US" smtClean="0"/>
              <a:t>2025/5/23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40F033B-7C1D-B015-E587-07083986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5CC118D-12C2-3496-E209-7EC67D30F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F0C3-FFC3-461C-9DE0-89C5CD42C1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8662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B18333-9EEC-80C5-4AEE-1F74B6074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3EDFDF9-E387-12DB-0F14-0F04051A2C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0454D91-09B3-FAFA-DEC3-0DC1B3653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2196-EE76-41CE-B675-CAA3436EC7D8}" type="datetimeFigureOut">
              <a:rPr kumimoji="1" lang="ja-JP" altLang="en-US" smtClean="0"/>
              <a:t>2025/5/23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9BE02B4-5693-3228-7F9E-491DF154D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0DF7561-43ED-C479-A5BE-C03C01020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F0C3-FFC3-461C-9DE0-89C5CD42C1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6442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852BB91-8716-3F25-29B8-1C8E7F5A6D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F531B8B-7A64-6F8C-8A0A-C803646208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4E92E3B-A22B-8BFB-49FC-7BC3E862A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2196-EE76-41CE-B675-CAA3436EC7D8}" type="datetimeFigureOut">
              <a:rPr kumimoji="1" lang="ja-JP" altLang="en-US" smtClean="0"/>
              <a:t>2025/5/23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1BCBCD0-A96F-F8F5-7AF7-F0C76C33B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5E5106A-2BFC-E299-EF4C-C45A1FEEF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F0C3-FFC3-461C-9DE0-89C5CD42C1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5837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15CC8E-FC75-45E3-7835-768147A81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16A2C2-24F4-3E6D-B66A-2D4C0682D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E5B6776-12D7-6E5A-CB4C-76FEC8777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2196-EE76-41CE-B675-CAA3436EC7D8}" type="datetimeFigureOut">
              <a:rPr kumimoji="1" lang="ja-JP" altLang="en-US" smtClean="0"/>
              <a:t>2025/5/23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E0D3F72-96A4-0ABE-F548-7D4700046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84F4584-A591-2A2B-597D-D482C7FB1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F0C3-FFC3-461C-9DE0-89C5CD42C1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4715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075E8B-600D-16D9-9D34-D26FC4FD5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6B965F7-CEF8-C871-82CD-E89155F8C1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FBBBE1E-07BF-76EA-308B-388644FF3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2196-EE76-41CE-B675-CAA3436EC7D8}" type="datetimeFigureOut">
              <a:rPr kumimoji="1" lang="ja-JP" altLang="en-US" smtClean="0"/>
              <a:t>2025/5/23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0239F6A-1D9A-5D31-58DE-AF93AF733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AD05B1-BDDC-8E9E-BF26-A2DADB5CE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F0C3-FFC3-461C-9DE0-89C5CD42C1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3038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C16478-3610-1542-1B27-C6AC86CA8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65C8007-C118-0302-379C-D3771D984E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161F5F4-8EE7-5A69-10C6-66DBD6A5C3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17947A9-0DE8-EA78-987F-F2C531D69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2196-EE76-41CE-B675-CAA3436EC7D8}" type="datetimeFigureOut">
              <a:rPr kumimoji="1" lang="ja-JP" altLang="en-US" smtClean="0"/>
              <a:t>2025/5/23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7409E2B-8CA6-E7F3-2A3E-6C8DA68D1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801471F-9E48-90C7-BE12-2DA5186A1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F0C3-FFC3-461C-9DE0-89C5CD42C1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9474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31316A-5AF0-2333-EF34-1ABEE964A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9EB5966-8492-20DC-01DD-89F002D2F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67E9651-60FD-5233-75EE-BE0D5A6602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0E0E8C0-9F56-50E6-07E7-45FEB7C606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6509146-480E-F90F-5699-FCB9997975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504A2BA-3CE6-18A9-A01A-D355F04AC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2196-EE76-41CE-B675-CAA3436EC7D8}" type="datetimeFigureOut">
              <a:rPr kumimoji="1" lang="ja-JP" altLang="en-US" smtClean="0"/>
              <a:t>2025/5/23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1C6DC3D-A151-A70B-39FF-5F84CB70E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61C47AF-274C-B48C-FE7D-D3650E618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F0C3-FFC3-461C-9DE0-89C5CD42C1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84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AE7903-1637-6F89-1611-AD4623123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790F995-FCF4-0F2F-EDF3-014259C2A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2196-EE76-41CE-B675-CAA3436EC7D8}" type="datetimeFigureOut">
              <a:rPr kumimoji="1" lang="ja-JP" altLang="en-US" smtClean="0"/>
              <a:t>2025/5/23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A9C5F7C-499F-C587-6167-65243DFE3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693B00D-D7FD-0AF8-259A-114232C3D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F0C3-FFC3-461C-9DE0-89C5CD42C1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1286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DA676D6-4F47-3754-F1A6-FCB543DC2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2196-EE76-41CE-B675-CAA3436EC7D8}" type="datetimeFigureOut">
              <a:rPr kumimoji="1" lang="ja-JP" altLang="en-US" smtClean="0"/>
              <a:t>2025/5/23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829F48C-3E0B-B374-D2DE-699B64FF0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918CDFB-DAF5-7D17-1C9F-CFDF93EF0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F0C3-FFC3-461C-9DE0-89C5CD42C1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2486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E66BEE-7BFF-F81F-2FDB-D7F3C3203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620AADA-F0F2-4EA8-988D-FB651C763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AEFD184-A366-03D1-E5EB-F187D9316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E916077-D28C-FFEB-E494-2DA96D66A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2196-EE76-41CE-B675-CAA3436EC7D8}" type="datetimeFigureOut">
              <a:rPr kumimoji="1" lang="ja-JP" altLang="en-US" smtClean="0"/>
              <a:t>2025/5/23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CB6DB07-8A63-84A8-2955-8B2339403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FBAAD17-D9FD-1E54-2CC1-80D0DCF93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F0C3-FFC3-461C-9DE0-89C5CD42C1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6513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225903-2A4C-173F-F646-B98B86A63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6CAB6D7-B020-DB96-C648-A3F9B09A41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2928069-CCCD-2213-EA17-D841C5FC54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3CC8501-8BC1-E9CE-CBCF-78BB511E1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2196-EE76-41CE-B675-CAA3436EC7D8}" type="datetimeFigureOut">
              <a:rPr kumimoji="1" lang="ja-JP" altLang="en-US" smtClean="0"/>
              <a:t>2025/5/23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0A2F84F-C8C0-ECCD-9058-9ABDD959E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BF250DA-FAB3-4111-DB23-EE3595177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F0C3-FFC3-461C-9DE0-89C5CD42C1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4718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4E862766-FD53-B331-73BB-B2844CCC2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E6ADA97-1ECA-D2BB-EA4E-F45C50CC8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A73CFDF-07F1-841F-F48B-3904D1C1B7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C2196-EE76-41CE-B675-CAA3436EC7D8}" type="datetimeFigureOut">
              <a:rPr kumimoji="1" lang="ja-JP" altLang="en-US" smtClean="0"/>
              <a:t>2025/5/23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EEEA4F3-7C9A-15C2-D669-C90E4D1992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CB92C90-3016-54FE-90E3-243C31B05E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0F0C3-FFC3-461C-9DE0-89C5CD42C1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3836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jp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7.pn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png"/><Relationship Id="rId5" Type="http://schemas.openxmlformats.org/officeDocument/2006/relationships/image" Target="../media/image23.jpeg"/><Relationship Id="rId15" Type="http://schemas.openxmlformats.org/officeDocument/2006/relationships/image" Target="../media/image19.pn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38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12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6.jpeg"/><Relationship Id="rId5" Type="http://schemas.openxmlformats.org/officeDocument/2006/relationships/image" Target="../media/image33.jpeg"/><Relationship Id="rId10" Type="http://schemas.openxmlformats.org/officeDocument/2006/relationships/image" Target="../media/image19.png"/><Relationship Id="rId4" Type="http://schemas.openxmlformats.org/officeDocument/2006/relationships/image" Target="../media/image32.jpeg"/><Relationship Id="rId9" Type="http://schemas.openxmlformats.org/officeDocument/2006/relationships/image" Target="../media/image18.png"/><Relationship Id="rId14" Type="http://schemas.openxmlformats.org/officeDocument/2006/relationships/image" Target="../media/image3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40.png"/><Relationship Id="rId7" Type="http://schemas.openxmlformats.org/officeDocument/2006/relationships/image" Target="../media/image4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海に浮かぶ島&#10;&#10;低い精度で自動的に生成された説明">
            <a:extLst>
              <a:ext uri="{FF2B5EF4-FFF2-40B4-BE49-F238E27FC236}">
                <a16:creationId xmlns:a16="http://schemas.microsoft.com/office/drawing/2014/main" id="{A4CA29E3-B7ED-332C-2FF7-14245A97C4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"/>
            <a:ext cx="7603240" cy="5004962"/>
          </a:xfrm>
          <a:prstGeom prst="rect">
            <a:avLst/>
          </a:prstGeom>
        </p:spPr>
      </p:pic>
      <p:pic>
        <p:nvPicPr>
          <p:cNvPr id="3" name="図 2" descr="夜の街のイラスト&#10;&#10;低い精度で自動的に生成された説明">
            <a:extLst>
              <a:ext uri="{FF2B5EF4-FFF2-40B4-BE49-F238E27FC236}">
                <a16:creationId xmlns:a16="http://schemas.microsoft.com/office/drawing/2014/main" id="{F83C2C70-640D-179B-2DF0-C7D5F8C519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035" y="162025"/>
            <a:ext cx="5464800" cy="5464800"/>
          </a:xfrm>
          <a:prstGeom prst="rect">
            <a:avLst/>
          </a:prstGeom>
        </p:spPr>
      </p:pic>
      <p:pic>
        <p:nvPicPr>
          <p:cNvPr id="13" name="図 12" descr="川と建物&#10;&#10;低い精度で自動的に生成された説明">
            <a:extLst>
              <a:ext uri="{FF2B5EF4-FFF2-40B4-BE49-F238E27FC236}">
                <a16:creationId xmlns:a16="http://schemas.microsoft.com/office/drawing/2014/main" id="{588606DC-49EE-DDE1-49C2-84DBF02BFB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004962"/>
            <a:ext cx="7057481" cy="1869393"/>
          </a:xfrm>
          <a:prstGeom prst="rect">
            <a:avLst/>
          </a:prstGeom>
        </p:spPr>
      </p:pic>
      <p:pic>
        <p:nvPicPr>
          <p:cNvPr id="9" name="図 8" descr="図形, 円&#10;&#10;自動的に生成された説明">
            <a:extLst>
              <a:ext uri="{FF2B5EF4-FFF2-40B4-BE49-F238E27FC236}">
                <a16:creationId xmlns:a16="http://schemas.microsoft.com/office/drawing/2014/main" id="{E6140635-ED20-A0BC-9A25-CFE6A699E1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630082" y="0"/>
            <a:ext cx="10685714" cy="687435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AA7256EA-C8E7-1B25-C3D8-F5D713F6F8E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4465" y="531209"/>
            <a:ext cx="8308976" cy="844208"/>
          </a:xfrm>
          <a:prstGeom prst="rect">
            <a:avLst/>
          </a:prstGeom>
          <a:effectLst/>
        </p:spPr>
      </p:pic>
      <p:pic>
        <p:nvPicPr>
          <p:cNvPr id="8" name="図 7" descr="テキスト&#10;&#10;自動的に生成された説明">
            <a:extLst>
              <a:ext uri="{FF2B5EF4-FFF2-40B4-BE49-F238E27FC236}">
                <a16:creationId xmlns:a16="http://schemas.microsoft.com/office/drawing/2014/main" id="{0FB8F714-5CE0-E2E5-BF90-5FB1D1A2AB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3239" y="2105335"/>
            <a:ext cx="4316748" cy="2164369"/>
          </a:xfrm>
          <a:prstGeom prst="rect">
            <a:avLst/>
          </a:prstGeom>
        </p:spPr>
      </p:pic>
      <p:pic>
        <p:nvPicPr>
          <p:cNvPr id="12" name="図 11" descr="テキスト&#10;&#10;自動的に生成された説明">
            <a:extLst>
              <a:ext uri="{FF2B5EF4-FFF2-40B4-BE49-F238E27FC236}">
                <a16:creationId xmlns:a16="http://schemas.microsoft.com/office/drawing/2014/main" id="{42BFFB20-F25F-1152-8718-7FC682E9FC4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3128" y="5307104"/>
            <a:ext cx="8216859" cy="1273900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25691E43-1594-C04D-8E88-CA8F582988D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3239" y="4422588"/>
            <a:ext cx="4316748" cy="38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076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海に浮かぶ島&#10;&#10;低い精度で自動的に生成された説明">
            <a:extLst>
              <a:ext uri="{FF2B5EF4-FFF2-40B4-BE49-F238E27FC236}">
                <a16:creationId xmlns:a16="http://schemas.microsoft.com/office/drawing/2014/main" id="{A4CA29E3-B7ED-332C-2FF7-14245A97C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1" cy="5004962"/>
          </a:xfrm>
          <a:prstGeom prst="rect">
            <a:avLst/>
          </a:prstGeom>
        </p:spPr>
      </p:pic>
      <p:sp>
        <p:nvSpPr>
          <p:cNvPr id="3" name="タイトル 1">
            <a:extLst>
              <a:ext uri="{FF2B5EF4-FFF2-40B4-BE49-F238E27FC236}">
                <a16:creationId xmlns:a16="http://schemas.microsoft.com/office/drawing/2014/main" id="{6A95886A-CF53-8B27-BE67-61DBF83BCA11}"/>
              </a:ext>
            </a:extLst>
          </p:cNvPr>
          <p:cNvSpPr txBox="1">
            <a:spLocks/>
          </p:cNvSpPr>
          <p:nvPr/>
        </p:nvSpPr>
        <p:spPr>
          <a:xfrm>
            <a:off x="1681220" y="187844"/>
            <a:ext cx="8932615" cy="8837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800" dirty="0">
                <a:solidFill>
                  <a:srgbClr val="0070C0"/>
                </a:solidFill>
                <a:effectLst>
                  <a:innerShdw dist="38100" dir="2700000">
                    <a:prstClr val="black"/>
                  </a:inn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参加型を中心としたプログラム</a:t>
            </a:r>
          </a:p>
        </p:txBody>
      </p:sp>
      <p:pic>
        <p:nvPicPr>
          <p:cNvPr id="5" name="Picture 4" descr="\\Nbs_s01\共有ディスク\全共有\療養指導学術集会\第6回療養指導学術集会\第6回ポスター\チラシ171228\写真\170729_0027.jpg">
            <a:extLst>
              <a:ext uri="{FF2B5EF4-FFF2-40B4-BE49-F238E27FC236}">
                <a16:creationId xmlns:a16="http://schemas.microsoft.com/office/drawing/2014/main" id="{8D5A770C-95D8-D9B8-63E4-D7C6BE43C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2702" y="1247544"/>
            <a:ext cx="2700000" cy="1796963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\\Nbs_s01\共有ディスク\全共有\療養指導学術集会\第6回療養指導学術集会\第6回ポスター\チラシ171228\写真\170729_0079.jpg">
            <a:extLst>
              <a:ext uri="{FF2B5EF4-FFF2-40B4-BE49-F238E27FC236}">
                <a16:creationId xmlns:a16="http://schemas.microsoft.com/office/drawing/2014/main" id="{9344C6AC-7A94-3E16-88BB-5DF9A59D8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162" y="1247544"/>
            <a:ext cx="2700000" cy="1796963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669FC5B-1B51-EC91-C83F-AC9A57D18A71}"/>
              </a:ext>
            </a:extLst>
          </p:cNvPr>
          <p:cNvSpPr txBox="1"/>
          <p:nvPr/>
        </p:nvSpPr>
        <p:spPr>
          <a:xfrm>
            <a:off x="998401" y="3177729"/>
            <a:ext cx="10164521" cy="584769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 algn="ctr"/>
            <a:r>
              <a:rPr lang="ja-JP" altLang="en-US" sz="3200" b="1" u="sng" dirty="0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スモールグループディスカッション</a:t>
            </a:r>
            <a:r>
              <a:rPr lang="ja-JP" altLang="en-US" sz="2800" dirty="0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様々なテーマについて少人数グループで討論</a:t>
            </a:r>
            <a:endParaRPr lang="en-US" altLang="ja-JP" sz="2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4" name="図 23" descr="テーブルを囲んでいる子供たち&#10;&#10;中程度の精度で自動的に生成された説明">
            <a:extLst>
              <a:ext uri="{FF2B5EF4-FFF2-40B4-BE49-F238E27FC236}">
                <a16:creationId xmlns:a16="http://schemas.microsoft.com/office/drawing/2014/main" id="{5B8AA637-37F6-B11F-103C-3E76635AD4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2243" y="1246925"/>
            <a:ext cx="2700000" cy="17982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6" name="図 25" descr="人, テーブル, 室内, グループ が含まれている画像&#10;&#10;自動的に生成された説明">
            <a:extLst>
              <a:ext uri="{FF2B5EF4-FFF2-40B4-BE49-F238E27FC236}">
                <a16:creationId xmlns:a16="http://schemas.microsoft.com/office/drawing/2014/main" id="{564FFF8D-9060-4627-8F81-4FB4714FF3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0400" y="4340235"/>
            <a:ext cx="2700000" cy="18000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図 29" descr="カレンダー が含まれている画像&#10;&#10;自動的に生成された説明">
            <a:extLst>
              <a:ext uri="{FF2B5EF4-FFF2-40B4-BE49-F238E27FC236}">
                <a16:creationId xmlns:a16="http://schemas.microsoft.com/office/drawing/2014/main" id="{49F96AD7-EF7A-E2BB-3DFD-C732500D46A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116" y="4340235"/>
            <a:ext cx="2700000" cy="18009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図 33" descr="マップ&#10;&#10;自動的に生成された説明">
            <a:extLst>
              <a:ext uri="{FF2B5EF4-FFF2-40B4-BE49-F238E27FC236}">
                <a16:creationId xmlns:a16="http://schemas.microsoft.com/office/drawing/2014/main" id="{19157251-BBA2-A96E-6F31-2A01FDACD73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2472" y="1246025"/>
            <a:ext cx="1350000" cy="18000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6" name="図 35" descr="若い, 男, グループ, 立つ が含まれている画像&#10;&#10;自動的に生成された説明">
            <a:extLst>
              <a:ext uri="{FF2B5EF4-FFF2-40B4-BE49-F238E27FC236}">
                <a16:creationId xmlns:a16="http://schemas.microsoft.com/office/drawing/2014/main" id="{1DE76E97-CE70-29D2-4B9F-57A203BECDE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1453" y="5180235"/>
            <a:ext cx="1849315" cy="10800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0" name="図 39" descr="ポーズをとっている観客&#10;&#10;自動的に生成された説明">
            <a:extLst>
              <a:ext uri="{FF2B5EF4-FFF2-40B4-BE49-F238E27FC236}">
                <a16:creationId xmlns:a16="http://schemas.microsoft.com/office/drawing/2014/main" id="{44951C45-9774-67EE-5A03-31188B8692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1453" y="3817487"/>
            <a:ext cx="4462810" cy="10800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8AADF90E-D873-2008-D85F-102E02166CE8}"/>
              </a:ext>
            </a:extLst>
          </p:cNvPr>
          <p:cNvSpPr/>
          <p:nvPr/>
        </p:nvSpPr>
        <p:spPr>
          <a:xfrm>
            <a:off x="9697927" y="6319089"/>
            <a:ext cx="1911676" cy="45753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C2873B23-66BB-A4DC-F054-E33900875F7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2353" y="5036862"/>
            <a:ext cx="1908493" cy="1857600"/>
          </a:xfrm>
          <a:prstGeom prst="rect">
            <a:avLst/>
          </a:prstGeom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3B764B6B-671D-08E8-C85F-B5B4FC321574}"/>
              </a:ext>
            </a:extLst>
          </p:cNvPr>
          <p:cNvSpPr/>
          <p:nvPr/>
        </p:nvSpPr>
        <p:spPr>
          <a:xfrm>
            <a:off x="9697927" y="6319089"/>
            <a:ext cx="1911676" cy="45753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8E1746DE-4F6F-55FE-42D6-6DF1E4C7D85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0965" y="6309709"/>
            <a:ext cx="4503235" cy="457537"/>
          </a:xfrm>
          <a:prstGeom prst="rect">
            <a:avLst/>
          </a:prstGeom>
        </p:spPr>
      </p:pic>
      <p:pic>
        <p:nvPicPr>
          <p:cNvPr id="19" name="図 18" descr="屋内, 探す, 座る, 暗い が含まれている画像&#10;&#10;自動的に生成された説明">
            <a:extLst>
              <a:ext uri="{FF2B5EF4-FFF2-40B4-BE49-F238E27FC236}">
                <a16:creationId xmlns:a16="http://schemas.microsoft.com/office/drawing/2014/main" id="{424C644E-AAD4-BE7D-0D2B-0F0CD55FD07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1339" y="4844219"/>
            <a:ext cx="2276607" cy="1476000"/>
          </a:xfrm>
          <a:prstGeom prst="rect">
            <a:avLst/>
          </a:prstGeom>
        </p:spPr>
      </p:pic>
      <p:pic>
        <p:nvPicPr>
          <p:cNvPr id="4" name="図 3" descr="カレンダー&#10;&#10;自動的に生成された説明">
            <a:extLst>
              <a:ext uri="{FF2B5EF4-FFF2-40B4-BE49-F238E27FC236}">
                <a16:creationId xmlns:a16="http://schemas.microsoft.com/office/drawing/2014/main" id="{37DEA674-1DAA-CAF2-D8A1-79A6F0ABB00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67932" y="1471025"/>
            <a:ext cx="1800000" cy="13500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0138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海に浮かぶ島&#10;&#10;低い精度で自動的に生成された説明">
            <a:extLst>
              <a:ext uri="{FF2B5EF4-FFF2-40B4-BE49-F238E27FC236}">
                <a16:creationId xmlns:a16="http://schemas.microsoft.com/office/drawing/2014/main" id="{A4CA29E3-B7ED-332C-2FF7-14245A97C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1"/>
            <a:ext cx="12192001" cy="5004962"/>
          </a:xfrm>
          <a:prstGeom prst="rect">
            <a:avLst/>
          </a:prstGeom>
        </p:spPr>
      </p:pic>
      <p:sp>
        <p:nvSpPr>
          <p:cNvPr id="14" name="タイトル 1">
            <a:extLst>
              <a:ext uri="{FF2B5EF4-FFF2-40B4-BE49-F238E27FC236}">
                <a16:creationId xmlns:a16="http://schemas.microsoft.com/office/drawing/2014/main" id="{F635EA8C-D774-8EAE-B1F7-F47D2ACB4CBE}"/>
              </a:ext>
            </a:extLst>
          </p:cNvPr>
          <p:cNvSpPr txBox="1">
            <a:spLocks/>
          </p:cNvSpPr>
          <p:nvPr/>
        </p:nvSpPr>
        <p:spPr>
          <a:xfrm>
            <a:off x="1681220" y="187844"/>
            <a:ext cx="8932615" cy="8837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800" dirty="0">
                <a:solidFill>
                  <a:srgbClr val="0070C0"/>
                </a:solidFill>
                <a:effectLst>
                  <a:innerShdw dist="38100" dir="2700000">
                    <a:prstClr val="black"/>
                  </a:inn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参加型を中心としたプログラム</a:t>
            </a:r>
          </a:p>
        </p:txBody>
      </p:sp>
      <p:pic>
        <p:nvPicPr>
          <p:cNvPr id="15" name="図 14" descr="テーブル, 人, 男, 女性 が含まれている画像&#10;&#10;自動的に生成された説明">
            <a:extLst>
              <a:ext uri="{FF2B5EF4-FFF2-40B4-BE49-F238E27FC236}">
                <a16:creationId xmlns:a16="http://schemas.microsoft.com/office/drawing/2014/main" id="{32C1CDD7-1902-466F-582F-AB688CCC4F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1140" y="1209316"/>
            <a:ext cx="2700000" cy="18009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図 15" descr="人, スポーツゲーム, 女性, スポーツ が含まれている画像&#10;&#10;自動的に生成された説明">
            <a:extLst>
              <a:ext uri="{FF2B5EF4-FFF2-40B4-BE49-F238E27FC236}">
                <a16:creationId xmlns:a16="http://schemas.microsoft.com/office/drawing/2014/main" id="{6C739C74-195D-5EE1-4B30-E9F924FFFF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113" y="1223274"/>
            <a:ext cx="2700000" cy="18009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" name="図 19" descr="リモコンを持っている手&#10;&#10;中程度の精度で自動的に生成された説明">
            <a:extLst>
              <a:ext uri="{FF2B5EF4-FFF2-40B4-BE49-F238E27FC236}">
                <a16:creationId xmlns:a16="http://schemas.microsoft.com/office/drawing/2014/main" id="{05F543E0-AD75-CC4C-1E1A-6BC04E4FAA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2167" y="1216585"/>
            <a:ext cx="2700000" cy="18009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図 21" descr="デスクの上に座っている人たち&#10;&#10;中程度の精度で自動的に生成された説明">
            <a:extLst>
              <a:ext uri="{FF2B5EF4-FFF2-40B4-BE49-F238E27FC236}">
                <a16:creationId xmlns:a16="http://schemas.microsoft.com/office/drawing/2014/main" id="{7309FE8D-052A-35DB-D865-0ED64D0EDE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113" y="4358307"/>
            <a:ext cx="2700000" cy="18009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01A3F10-8378-CB89-0DAC-2C41385A4A1B}"/>
              </a:ext>
            </a:extLst>
          </p:cNvPr>
          <p:cNvSpPr txBox="1"/>
          <p:nvPr/>
        </p:nvSpPr>
        <p:spPr>
          <a:xfrm>
            <a:off x="981688" y="3096104"/>
            <a:ext cx="4312385" cy="1200323"/>
          </a:xfrm>
          <a:prstGeom prst="rect">
            <a:avLst/>
          </a:prstGeom>
          <a:noFill/>
        </p:spPr>
        <p:txBody>
          <a:bodyPr wrap="none" lIns="91433" tIns="45717" rIns="91433" bIns="45717" rtlCol="0">
            <a:spAutoFit/>
          </a:bodyPr>
          <a:lstStyle>
            <a:defPPr>
              <a:defRPr lang="ja-JP"/>
            </a:defPPr>
            <a:lvl1pPr algn="ctr">
              <a:defRPr sz="2800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1pPr>
          </a:lstStyle>
          <a:p>
            <a:r>
              <a:rPr lang="ja-JP" altLang="en-US" sz="32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スタートアップセミナー</a:t>
            </a:r>
            <a:endParaRPr lang="en-US" altLang="ja-JP" sz="3200" b="1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あまり触れる機会の無かった分野について</a:t>
            </a:r>
            <a:endParaRPr lang="en-US" altLang="ja-JP" sz="200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実技も踏まえてどんなものかを知る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165100A-B437-2541-0546-B563EBF8DB89}"/>
              </a:ext>
            </a:extLst>
          </p:cNvPr>
          <p:cNvSpPr txBox="1"/>
          <p:nvPr/>
        </p:nvSpPr>
        <p:spPr>
          <a:xfrm>
            <a:off x="6621355" y="3139079"/>
            <a:ext cx="3522104" cy="1200323"/>
          </a:xfrm>
          <a:prstGeom prst="rect">
            <a:avLst/>
          </a:prstGeom>
          <a:noFill/>
        </p:spPr>
        <p:txBody>
          <a:bodyPr wrap="none" lIns="91433" tIns="45717" rIns="91433" bIns="45717" rtlCol="0">
            <a:spAutoFit/>
          </a:bodyPr>
          <a:lstStyle>
            <a:defPPr>
              <a:defRPr lang="ja-JP"/>
            </a:defPPr>
            <a:lvl1pPr algn="ctr">
              <a:defRPr sz="2800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1pPr>
          </a:lstStyle>
          <a:p>
            <a:r>
              <a:rPr lang="ja-JP" altLang="en-US" sz="32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体験プログラム</a:t>
            </a:r>
            <a:endParaRPr lang="en-US" altLang="ja-JP" sz="3200" b="1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これまでの経験の有無は問わず、</a:t>
            </a:r>
            <a:endParaRPr lang="en-US" altLang="ja-JP" sz="2000" dirty="0">
              <a:ln>
                <a:noFill/>
              </a:ln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資材や機器を体験</a:t>
            </a:r>
          </a:p>
        </p:txBody>
      </p:sp>
      <p:pic>
        <p:nvPicPr>
          <p:cNvPr id="28" name="図 27" descr="テーブル, 屋内, 人, 女性 が含まれている画像&#10;&#10;自動的に生成された説明">
            <a:extLst>
              <a:ext uri="{FF2B5EF4-FFF2-40B4-BE49-F238E27FC236}">
                <a16:creationId xmlns:a16="http://schemas.microsoft.com/office/drawing/2014/main" id="{991D7054-44FB-CAE1-1FE9-DDBA9D70093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1140" y="4358307"/>
            <a:ext cx="2700000" cy="18009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図 29" descr="テーブルを囲んでいる人たち&#10;&#10;中程度の精度で自動的に生成された説明">
            <a:extLst>
              <a:ext uri="{FF2B5EF4-FFF2-40B4-BE49-F238E27FC236}">
                <a16:creationId xmlns:a16="http://schemas.microsoft.com/office/drawing/2014/main" id="{D08DC736-E1DA-B500-5585-FD1A328689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3195" y="1203862"/>
            <a:ext cx="2700000" cy="1803285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6" name="図 35" descr="マップ が含まれている画像&#10;&#10;自動的に生成された説明">
            <a:extLst>
              <a:ext uri="{FF2B5EF4-FFF2-40B4-BE49-F238E27FC236}">
                <a16:creationId xmlns:a16="http://schemas.microsoft.com/office/drawing/2014/main" id="{BC0A2FE2-D713-F909-DE61-1442B00EF1C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4206" y="2217939"/>
            <a:ext cx="1562127" cy="1031743"/>
          </a:xfrm>
          <a:prstGeom prst="rect">
            <a:avLst/>
          </a:prstGeom>
        </p:spPr>
      </p:pic>
      <p:pic>
        <p:nvPicPr>
          <p:cNvPr id="44" name="図 43" descr="テーブルの周りに集まっている人たち&#10;&#10;中程度の精度で自動的に生成された説明">
            <a:extLst>
              <a:ext uri="{FF2B5EF4-FFF2-40B4-BE49-F238E27FC236}">
                <a16:creationId xmlns:a16="http://schemas.microsoft.com/office/drawing/2014/main" id="{0409FD36-329F-FC60-6101-0967FDA6C28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0387" y="4373220"/>
            <a:ext cx="2700000" cy="18009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0" name="図 39" descr="ホワイトボード&#10;&#10;低い精度で自動的に生成された説明">
            <a:extLst>
              <a:ext uri="{FF2B5EF4-FFF2-40B4-BE49-F238E27FC236}">
                <a16:creationId xmlns:a16="http://schemas.microsoft.com/office/drawing/2014/main" id="{06EAC715-AFEB-5CAD-E28A-0BEEBE9D16D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1461" y="4250327"/>
            <a:ext cx="767154" cy="936025"/>
          </a:xfrm>
          <a:prstGeom prst="rect">
            <a:avLst/>
          </a:prstGeom>
        </p:spPr>
      </p:pic>
      <p:pic>
        <p:nvPicPr>
          <p:cNvPr id="38" name="図 37" descr="カレンダー が含まれている画像&#10;&#10;自動的に生成された説明">
            <a:extLst>
              <a:ext uri="{FF2B5EF4-FFF2-40B4-BE49-F238E27FC236}">
                <a16:creationId xmlns:a16="http://schemas.microsoft.com/office/drawing/2014/main" id="{0900AFA3-C852-7FE9-741E-1B59BEAB4F7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3712" y="5036862"/>
            <a:ext cx="934192" cy="1321806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EF8C0A1-C914-15D5-C1AA-1A623055DCFF}"/>
              </a:ext>
            </a:extLst>
          </p:cNvPr>
          <p:cNvSpPr/>
          <p:nvPr/>
        </p:nvSpPr>
        <p:spPr>
          <a:xfrm>
            <a:off x="9697927" y="6319089"/>
            <a:ext cx="1911676" cy="45753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FD68101E-E0D9-5F8B-CA42-BF4E35C18C9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2353" y="5036862"/>
            <a:ext cx="1908493" cy="1857600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9A961011-D73A-B287-308B-A31FFCB86023}"/>
              </a:ext>
            </a:extLst>
          </p:cNvPr>
          <p:cNvSpPr/>
          <p:nvPr/>
        </p:nvSpPr>
        <p:spPr>
          <a:xfrm>
            <a:off x="9697927" y="6319089"/>
            <a:ext cx="1911676" cy="45753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BA7AA4D6-A4FD-5AC5-3ED6-637DAFEFF63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0965" y="6309709"/>
            <a:ext cx="4503235" cy="457537"/>
          </a:xfrm>
          <a:prstGeom prst="rect">
            <a:avLst/>
          </a:prstGeom>
        </p:spPr>
      </p:pic>
      <p:pic>
        <p:nvPicPr>
          <p:cNvPr id="18" name="図 17" descr="屋内, 探す, 座る, 暗い が含まれている画像&#10;&#10;自動的に生成された説明">
            <a:extLst>
              <a:ext uri="{FF2B5EF4-FFF2-40B4-BE49-F238E27FC236}">
                <a16:creationId xmlns:a16="http://schemas.microsoft.com/office/drawing/2014/main" id="{8EFCCD4D-6373-12FC-6EDB-064C5E99064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1339" y="4844219"/>
            <a:ext cx="2276607" cy="14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726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海に浮かぶ島&#10;&#10;低い精度で自動的に生成された説明">
            <a:extLst>
              <a:ext uri="{FF2B5EF4-FFF2-40B4-BE49-F238E27FC236}">
                <a16:creationId xmlns:a16="http://schemas.microsoft.com/office/drawing/2014/main" id="{A4CA29E3-B7ED-332C-2FF7-14245A97C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1"/>
            <a:ext cx="12192001" cy="5004962"/>
          </a:xfrm>
          <a:prstGeom prst="rect">
            <a:avLst/>
          </a:prstGeom>
        </p:spPr>
      </p:pic>
      <p:sp>
        <p:nvSpPr>
          <p:cNvPr id="14" name="タイトル 1">
            <a:extLst>
              <a:ext uri="{FF2B5EF4-FFF2-40B4-BE49-F238E27FC236}">
                <a16:creationId xmlns:a16="http://schemas.microsoft.com/office/drawing/2014/main" id="{F635EA8C-D774-8EAE-B1F7-F47D2ACB4CBE}"/>
              </a:ext>
            </a:extLst>
          </p:cNvPr>
          <p:cNvSpPr txBox="1">
            <a:spLocks/>
          </p:cNvSpPr>
          <p:nvPr/>
        </p:nvSpPr>
        <p:spPr>
          <a:xfrm>
            <a:off x="1681220" y="187844"/>
            <a:ext cx="8932615" cy="8837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800" dirty="0">
                <a:solidFill>
                  <a:srgbClr val="0070C0"/>
                </a:solidFill>
                <a:effectLst>
                  <a:innerShdw dist="38100" dir="2700000">
                    <a:prstClr val="black"/>
                  </a:inn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参加型を中心としたプログラム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01A3F10-8378-CB89-0DAC-2C41385A4A1B}"/>
              </a:ext>
            </a:extLst>
          </p:cNvPr>
          <p:cNvSpPr txBox="1"/>
          <p:nvPr/>
        </p:nvSpPr>
        <p:spPr>
          <a:xfrm>
            <a:off x="2727226" y="1259437"/>
            <a:ext cx="6218356" cy="584769"/>
          </a:xfrm>
          <a:prstGeom prst="rect">
            <a:avLst/>
          </a:prstGeom>
          <a:noFill/>
        </p:spPr>
        <p:txBody>
          <a:bodyPr wrap="none" lIns="91433" tIns="45717" rIns="91433" bIns="45717" rtlCol="0">
            <a:spAutoFit/>
          </a:bodyPr>
          <a:lstStyle>
            <a:defPPr>
              <a:defRPr lang="ja-JP"/>
            </a:defPPr>
            <a:lvl1pPr algn="ctr">
              <a:defRPr sz="2800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1pPr>
          </a:lstStyle>
          <a:p>
            <a:r>
              <a:rPr lang="ja-JP" altLang="en-US" sz="32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講演・シンポジウム</a:t>
            </a: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00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各分野の最新情報を共有</a:t>
            </a:r>
          </a:p>
        </p:txBody>
      </p:sp>
      <p:pic>
        <p:nvPicPr>
          <p:cNvPr id="3" name="Picture 2" descr="C:\Users\伸幸\Desktop\新しいフォルダー\20th2016_1035.jpg">
            <a:extLst>
              <a:ext uri="{FF2B5EF4-FFF2-40B4-BE49-F238E27FC236}">
                <a16:creationId xmlns:a16="http://schemas.microsoft.com/office/drawing/2014/main" id="{810BCAE0-CF8E-CF7E-6A42-A7D54EA9C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8751" y="2010947"/>
            <a:ext cx="2700000" cy="1799776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\\Nbs_s01\共有ディスク\全共有\療養指導学術集会\第6回療養指導学術集会\第6回ポスター\チラシ171228\写真\_DSC5149.jpg">
            <a:extLst>
              <a:ext uri="{FF2B5EF4-FFF2-40B4-BE49-F238E27FC236}">
                <a16:creationId xmlns:a16="http://schemas.microsoft.com/office/drawing/2014/main" id="{FFC34EF2-F5AE-0BFC-0C14-E2F11B7D8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76242" y="2009858"/>
            <a:ext cx="2700000" cy="1801954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図 5" descr="パソコンの画面&#10;&#10;低い精度で自動的に生成された説明">
            <a:extLst>
              <a:ext uri="{FF2B5EF4-FFF2-40B4-BE49-F238E27FC236}">
                <a16:creationId xmlns:a16="http://schemas.microsoft.com/office/drawing/2014/main" id="{052A33A7-66D6-62FA-B32A-0D95717A39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2497" y="2010385"/>
            <a:ext cx="2700000" cy="18009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図 10" descr="建物, コンピュータ, テーブル, 鳥 が含まれている画像&#10;&#10;自動的に生成された説明">
            <a:extLst>
              <a:ext uri="{FF2B5EF4-FFF2-40B4-BE49-F238E27FC236}">
                <a16:creationId xmlns:a16="http://schemas.microsoft.com/office/drawing/2014/main" id="{DCFFD6C2-8236-B51D-AC1F-F2C1F00AFE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005" y="2010385"/>
            <a:ext cx="2700000" cy="18009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9833F19-FBEA-D320-07E7-294F193EB521}"/>
              </a:ext>
            </a:extLst>
          </p:cNvPr>
          <p:cNvSpPr txBox="1"/>
          <p:nvPr/>
        </p:nvSpPr>
        <p:spPr>
          <a:xfrm>
            <a:off x="7306827" y="4449419"/>
            <a:ext cx="2760678" cy="1277267"/>
          </a:xfrm>
          <a:prstGeom prst="rect">
            <a:avLst/>
          </a:prstGeom>
          <a:noFill/>
        </p:spPr>
        <p:txBody>
          <a:bodyPr wrap="none" lIns="91433" tIns="45717" rIns="91433" bIns="45717" rtlCol="0">
            <a:spAutoFit/>
          </a:bodyPr>
          <a:lstStyle/>
          <a:p>
            <a:pPr algn="ctr"/>
            <a:r>
              <a:rPr lang="en-US" altLang="ja-JP" sz="3200" b="1" u="sng" dirty="0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CDE</a:t>
            </a:r>
            <a:r>
              <a:rPr lang="ja-JP" altLang="en-US" sz="3200" b="1" u="sng" dirty="0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プログラム</a:t>
            </a:r>
            <a:endParaRPr lang="en-US" altLang="ja-JP" sz="3200" b="1" u="sng" dirty="0"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spcBef>
                <a:spcPts val="600"/>
              </a:spcBef>
            </a:pPr>
            <a:r>
              <a:rPr lang="ja-JP" alt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各地の</a:t>
            </a:r>
            <a:r>
              <a:rPr lang="en-US" altLang="ja-JP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CDEL</a:t>
            </a:r>
            <a:r>
              <a:rPr lang="ja-JP" alt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endParaRPr lang="en-US" altLang="ja-JP" sz="2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活動報告と情報交換</a:t>
            </a:r>
          </a:p>
        </p:txBody>
      </p:sp>
      <p:pic>
        <p:nvPicPr>
          <p:cNvPr id="27" name="図 26" descr="人, 床, 室内, グループ が含まれている画像&#10;&#10;自動的に生成された説明">
            <a:extLst>
              <a:ext uri="{FF2B5EF4-FFF2-40B4-BE49-F238E27FC236}">
                <a16:creationId xmlns:a16="http://schemas.microsoft.com/office/drawing/2014/main" id="{7AFD5CBE-B4AD-33B6-5CC2-3E05C3DA76A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1573" y="4733793"/>
            <a:ext cx="2160000" cy="14400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C445536-6BC8-5A3F-1D64-DA08CA30AB67}"/>
              </a:ext>
            </a:extLst>
          </p:cNvPr>
          <p:cNvSpPr/>
          <p:nvPr/>
        </p:nvSpPr>
        <p:spPr>
          <a:xfrm>
            <a:off x="9697927" y="6319089"/>
            <a:ext cx="1911676" cy="45753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A1FAF69-6F59-7D52-B39F-29678FB1F1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2353" y="5036862"/>
            <a:ext cx="1908493" cy="1857600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9FDE90D1-91AB-018F-8CDB-885A53FF48A6}"/>
              </a:ext>
            </a:extLst>
          </p:cNvPr>
          <p:cNvSpPr/>
          <p:nvPr/>
        </p:nvSpPr>
        <p:spPr>
          <a:xfrm>
            <a:off x="9697927" y="6319089"/>
            <a:ext cx="1911676" cy="45753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13655F6C-44DD-BC65-4F5E-2B5FAA4423A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0965" y="6309709"/>
            <a:ext cx="4503235" cy="457537"/>
          </a:xfrm>
          <a:prstGeom prst="rect">
            <a:avLst/>
          </a:prstGeom>
        </p:spPr>
      </p:pic>
      <p:pic>
        <p:nvPicPr>
          <p:cNvPr id="16" name="図 15" descr="屋内, 探す, 座る, 暗い が含まれている画像&#10;&#10;自動的に生成された説明">
            <a:extLst>
              <a:ext uri="{FF2B5EF4-FFF2-40B4-BE49-F238E27FC236}">
                <a16:creationId xmlns:a16="http://schemas.microsoft.com/office/drawing/2014/main" id="{2D2D6B82-A1BE-7851-2104-B4CBF40A9FA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1339" y="4844219"/>
            <a:ext cx="2276607" cy="1476000"/>
          </a:xfrm>
          <a:prstGeom prst="rect">
            <a:avLst/>
          </a:prstGeom>
        </p:spPr>
      </p:pic>
      <p:pic>
        <p:nvPicPr>
          <p:cNvPr id="19" name="Picture 2" descr="C:\Users\伸幸\Desktop\新しいフォルダー\1258.jpg">
            <a:extLst>
              <a:ext uri="{FF2B5EF4-FFF2-40B4-BE49-F238E27FC236}">
                <a16:creationId xmlns:a16="http://schemas.microsoft.com/office/drawing/2014/main" id="{8697CA34-03C8-141C-5370-CD0DA26BB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005" y="4373211"/>
            <a:ext cx="2160000" cy="14400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図 28" descr="机の上に座っている人々&#10;&#10;中程度の精度で自動的に生成された説明">
            <a:extLst>
              <a:ext uri="{FF2B5EF4-FFF2-40B4-BE49-F238E27FC236}">
                <a16:creationId xmlns:a16="http://schemas.microsoft.com/office/drawing/2014/main" id="{E803DDE3-4665-D256-5AC6-B390F7B4BE1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8862" y="4372893"/>
            <a:ext cx="2700000" cy="18009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2" descr="\\Nbs_s01\共有ディスク\全共有\療養指導学術集会\第6回療養指導学術集会\第6回ポスター\チラシ171228\写真\_DSC5147.jpg">
            <a:extLst>
              <a:ext uri="{FF2B5EF4-FFF2-40B4-BE49-F238E27FC236}">
                <a16:creationId xmlns:a16="http://schemas.microsoft.com/office/drawing/2014/main" id="{342268DC-DEDC-5171-C284-69AE971E6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2363" y="2509056"/>
            <a:ext cx="961042" cy="14400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図 8" descr="建物, 人, 男, 女性 が含まれている画像&#10;&#10;自動的に生成された説明">
            <a:extLst>
              <a:ext uri="{FF2B5EF4-FFF2-40B4-BE49-F238E27FC236}">
                <a16:creationId xmlns:a16="http://schemas.microsoft.com/office/drawing/2014/main" id="{69CCF92D-9E52-9168-0A14-E74E2920E59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0485" y="1874108"/>
            <a:ext cx="960000" cy="14400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0886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海に浮かぶ島&#10;&#10;低い精度で自動的に生成された説明">
            <a:extLst>
              <a:ext uri="{FF2B5EF4-FFF2-40B4-BE49-F238E27FC236}">
                <a16:creationId xmlns:a16="http://schemas.microsoft.com/office/drawing/2014/main" id="{A4CA29E3-B7ED-332C-2FF7-14245A97C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1"/>
            <a:ext cx="12192001" cy="5004962"/>
          </a:xfrm>
          <a:prstGeom prst="rect">
            <a:avLst/>
          </a:prstGeom>
        </p:spPr>
      </p:pic>
      <p:sp>
        <p:nvSpPr>
          <p:cNvPr id="14" name="タイトル 1">
            <a:extLst>
              <a:ext uri="{FF2B5EF4-FFF2-40B4-BE49-F238E27FC236}">
                <a16:creationId xmlns:a16="http://schemas.microsoft.com/office/drawing/2014/main" id="{F635EA8C-D774-8EAE-B1F7-F47D2ACB4CBE}"/>
              </a:ext>
            </a:extLst>
          </p:cNvPr>
          <p:cNvSpPr txBox="1">
            <a:spLocks/>
          </p:cNvSpPr>
          <p:nvPr/>
        </p:nvSpPr>
        <p:spPr>
          <a:xfrm>
            <a:off x="1681220" y="187844"/>
            <a:ext cx="8932615" cy="8837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800" dirty="0">
                <a:solidFill>
                  <a:srgbClr val="0070C0"/>
                </a:solidFill>
                <a:effectLst>
                  <a:innerShdw dist="38100" dir="2700000">
                    <a:prstClr val="black"/>
                  </a:inn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+mn-cs"/>
              </a:rPr>
              <a:t>参加申込</a:t>
            </a:r>
            <a:endParaRPr lang="ja-JP" altLang="en-US" sz="4800" dirty="0">
              <a:solidFill>
                <a:srgbClr val="0070C0"/>
              </a:solidFill>
              <a:effectLst>
                <a:innerShdw dist="38100" dir="2700000">
                  <a:prstClr val="black"/>
                </a:innerShdw>
              </a:effectLst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094D9AB-DF3F-0CAF-52EC-577DA9617BEE}"/>
              </a:ext>
            </a:extLst>
          </p:cNvPr>
          <p:cNvSpPr/>
          <p:nvPr/>
        </p:nvSpPr>
        <p:spPr>
          <a:xfrm>
            <a:off x="541619" y="1532119"/>
            <a:ext cx="11732759" cy="4031867"/>
          </a:xfrm>
          <a:prstGeom prst="rect">
            <a:avLst/>
          </a:prstGeom>
        </p:spPr>
        <p:txBody>
          <a:bodyPr wrap="square" lIns="91433" tIns="45717" rIns="91433" bIns="45717">
            <a:spAutoFit/>
          </a:bodyPr>
          <a:lstStyle/>
          <a:p>
            <a:pPr>
              <a:spcBef>
                <a:spcPts val="2400"/>
              </a:spcBef>
            </a:pPr>
            <a:r>
              <a:rPr lang="ja-JP" altLang="en-US" sz="3200" b="1" u="sng" dirty="0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参加申込</a:t>
            </a:r>
            <a:r>
              <a:rPr lang="ja-JP" altLang="en-US" sz="3200" b="1" dirty="0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（事前登録制）</a:t>
            </a:r>
            <a:endParaRPr lang="en-US" altLang="ja-JP" sz="3200" b="1" dirty="0"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indent="1885950">
              <a:spcBef>
                <a:spcPts val="2400"/>
              </a:spcBef>
            </a:pPr>
            <a:r>
              <a:rPr lang="en-US" altLang="ja-JP" sz="3200" b="1" dirty="0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sz="3200" b="1" dirty="0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3200" b="1" dirty="0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26</a:t>
            </a:r>
            <a:r>
              <a:rPr lang="ja-JP" altLang="en-US" sz="3200" b="1" dirty="0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日（月）</a:t>
            </a:r>
            <a:r>
              <a:rPr lang="en-US" altLang="ja-JP" sz="3200" b="1" dirty="0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~8</a:t>
            </a:r>
            <a:r>
              <a:rPr lang="ja-JP" altLang="en-US" sz="3200" b="1" dirty="0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3200" b="1" dirty="0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31</a:t>
            </a:r>
            <a:r>
              <a:rPr lang="ja-JP" altLang="en-US" sz="3200" b="1" dirty="0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日（日）</a:t>
            </a:r>
            <a:endParaRPr lang="en-US" altLang="ja-JP" sz="3200" b="1" dirty="0"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buNone/>
            </a:pPr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　  　　　　　</a:t>
            </a:r>
            <a:endParaRPr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indent="1524000">
              <a:buNone/>
            </a:pPr>
            <a:r>
              <a:rPr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★</a:t>
            </a:r>
            <a:r>
              <a:rPr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下記プログラムの申込は</a:t>
            </a:r>
            <a:r>
              <a:rPr lang="en-US" altLang="ja-JP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25</a:t>
            </a:r>
            <a:r>
              <a:rPr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日（水）まで</a:t>
            </a:r>
            <a:endParaRPr lang="en-US" altLang="ja-JP" sz="28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indent="1885950">
              <a:spcBef>
                <a:spcPts val="600"/>
              </a:spcBef>
              <a:buNone/>
            </a:pPr>
            <a:r>
              <a:rPr lang="ja-JP" altLang="en-US" sz="28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800" b="1" u="sng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スモールグループディスカッション</a:t>
            </a:r>
            <a:endParaRPr lang="en-US" altLang="ja-JP" sz="2800" b="1" u="sng" dirty="0">
              <a:solidFill>
                <a:schemeClr val="accent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indent="1885950">
              <a:buNone/>
            </a:pPr>
            <a:r>
              <a:rPr lang="ja-JP" altLang="en-US" sz="28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800" b="1" u="sng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体験プログラム</a:t>
            </a:r>
            <a:endParaRPr lang="en-US" altLang="ja-JP" sz="2800" b="1" dirty="0">
              <a:solidFill>
                <a:schemeClr val="accent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ts val="1800"/>
              </a:spcBef>
            </a:pP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詳しくは</a:t>
            </a:r>
            <a:r>
              <a:rPr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JADEC</a:t>
            </a: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ホームページで</a:t>
            </a:r>
          </a:p>
        </p:txBody>
      </p:sp>
      <p:pic>
        <p:nvPicPr>
          <p:cNvPr id="4" name="図 3" descr="アイコン&#10;&#10;低い精度で自動的に生成された説明">
            <a:extLst>
              <a:ext uri="{FF2B5EF4-FFF2-40B4-BE49-F238E27FC236}">
                <a16:creationId xmlns:a16="http://schemas.microsoft.com/office/drawing/2014/main" id="{0572D2EB-74D7-7880-CAE7-1B3D01B341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0173" y="6110488"/>
            <a:ext cx="3157311" cy="562894"/>
          </a:xfrm>
          <a:prstGeom prst="rect">
            <a:avLst/>
          </a:prstGeom>
        </p:spPr>
      </p:pic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6675797E-444B-015A-E2E4-DAC63DDE73E1}"/>
              </a:ext>
            </a:extLst>
          </p:cNvPr>
          <p:cNvSpPr/>
          <p:nvPr/>
        </p:nvSpPr>
        <p:spPr>
          <a:xfrm>
            <a:off x="9697927" y="6319089"/>
            <a:ext cx="1911676" cy="45753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3CABA102-388B-61B0-A95D-1E4604B018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2353" y="5036862"/>
            <a:ext cx="1908493" cy="1857600"/>
          </a:xfrm>
          <a:prstGeom prst="rect">
            <a:avLst/>
          </a:prstGeom>
        </p:spPr>
      </p:pic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AF936B1-8CEB-A524-757C-AF858E4A81C5}"/>
              </a:ext>
            </a:extLst>
          </p:cNvPr>
          <p:cNvSpPr/>
          <p:nvPr/>
        </p:nvSpPr>
        <p:spPr>
          <a:xfrm>
            <a:off x="9697927" y="6319089"/>
            <a:ext cx="1911676" cy="45753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8D116CA0-2A59-F09B-9B30-05AB17C32F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0965" y="6309709"/>
            <a:ext cx="4503235" cy="457537"/>
          </a:xfrm>
          <a:prstGeom prst="rect">
            <a:avLst/>
          </a:prstGeom>
        </p:spPr>
      </p:pic>
      <p:pic>
        <p:nvPicPr>
          <p:cNvPr id="24" name="図 23" descr="屋内, 探す, 座る, 暗い が含まれている画像&#10;&#10;自動的に生成された説明">
            <a:extLst>
              <a:ext uri="{FF2B5EF4-FFF2-40B4-BE49-F238E27FC236}">
                <a16:creationId xmlns:a16="http://schemas.microsoft.com/office/drawing/2014/main" id="{7E166B07-6334-8216-3309-6FC14BF729B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1339" y="4844219"/>
            <a:ext cx="2276607" cy="1476000"/>
          </a:xfrm>
          <a:prstGeom prst="rect">
            <a:avLst/>
          </a:prstGeom>
        </p:spPr>
      </p:pic>
      <p:pic>
        <p:nvPicPr>
          <p:cNvPr id="2" name="図 1" descr="会議室にいる人たち&#10;&#10;中程度の精度で自動的に生成された説明">
            <a:extLst>
              <a:ext uri="{FF2B5EF4-FFF2-40B4-BE49-F238E27FC236}">
                <a16:creationId xmlns:a16="http://schemas.microsoft.com/office/drawing/2014/main" id="{BA954371-B25F-4B06-3507-D24C2DF92B9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7630" y="1234409"/>
            <a:ext cx="2160000" cy="144072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図 2" descr="人, 屋内, 立つ, 男 が含まれている画像&#10;&#10;自動的に生成された説明">
            <a:extLst>
              <a:ext uri="{FF2B5EF4-FFF2-40B4-BE49-F238E27FC236}">
                <a16:creationId xmlns:a16="http://schemas.microsoft.com/office/drawing/2014/main" id="{6D0B0631-E368-2939-C565-571435321D1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0846" y="3254185"/>
            <a:ext cx="2160000" cy="144072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419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</TotalTime>
  <Words>130</Words>
  <Application>Microsoft Office PowerPoint</Application>
  <PresentationFormat>ワイド画面</PresentationFormat>
  <Paragraphs>22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2" baseType="lpstr">
      <vt:lpstr>HGP創英角ﾎﾟｯﾌﾟ体</vt:lpstr>
      <vt:lpstr>HGS創英角ｺﾞｼｯｸUB</vt:lpstr>
      <vt:lpstr>Meiryo UI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志原 伸幸</dc:creator>
  <cp:lastModifiedBy>伸幸 志原</cp:lastModifiedBy>
  <cp:revision>30</cp:revision>
  <dcterms:created xsi:type="dcterms:W3CDTF">2022-10-18T03:06:40Z</dcterms:created>
  <dcterms:modified xsi:type="dcterms:W3CDTF">2025-05-23T06:34:12Z</dcterms:modified>
</cp:coreProperties>
</file>