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62" r:id="rId2"/>
  </p:sldIdLst>
  <p:sldSz cx="12192000" cy="6858000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8AD"/>
    <a:srgbClr val="A9E0F8"/>
  </p:clrMru>
  <p:extLst>
    <p:ext uri="{E76CE94A-603C-4142-B9EB-6D1370010A27}">
      <p14:discardImageEditData xmlns:p14="http://schemas.microsoft.com/office/powerpoint/2010/main" val="1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79" autoAdjust="0"/>
    <p:restoredTop sz="93262" autoAdjust="0"/>
  </p:normalViewPr>
  <p:slideViewPr>
    <p:cSldViewPr snapToGrid="0">
      <p:cViewPr varScale="1">
        <p:scale>
          <a:sx n="99" d="100"/>
          <a:sy n="99" d="100"/>
        </p:scale>
        <p:origin x="660" y="84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F2E3446-3AB3-4EBF-9FA0-17F3AB52A97A}" type="datetimeFigureOut">
              <a:rPr kumimoji="1" lang="ja-JP" altLang="en-US" smtClean="0"/>
              <a:t>2024/4/1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A5F9F4C-322F-48E1-8F91-0D57DBE7004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95897520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A5F9F4C-322F-48E1-8F91-0D57DBE70047}" type="slidenum">
              <a:rPr kumimoji="1" lang="ja-JP" altLang="en-US" smtClean="0"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06723818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EADF0B94-2E47-4C95-C5A8-923936742BD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字幕 2">
            <a:extLst>
              <a:ext uri="{FF2B5EF4-FFF2-40B4-BE49-F238E27FC236}">
                <a16:creationId xmlns:a16="http://schemas.microsoft.com/office/drawing/2014/main" id="{E17E2B9B-A89A-12D0-378C-4B045BC4B34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kumimoji="1" lang="ja-JP" altLang="en-US"/>
              <a:t>マスター サブタイトルの書式設定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8C341325-AD37-F7A6-E855-82C4F39ADA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7DB65D-B1B0-4DB8-963D-548D9F6AD411}" type="datetimeFigureOut">
              <a:rPr kumimoji="1" lang="ja-JP" altLang="en-US" smtClean="0"/>
              <a:t>2024/4/1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2079EC87-9F2C-DB88-4BE9-73FD5554E6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1E26E0C4-CAFA-1BD9-EA86-E83C6C07FE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A7FEED-BD46-4035-B4D7-AFCF19DCD43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7925669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25D8419C-A398-3683-7BCA-5168194DC5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6708E3F2-92A5-1F32-8F6F-F1B3A59E5D4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E9DD2B22-C315-EA9C-C284-FF0D3475E2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7DB65D-B1B0-4DB8-963D-548D9F6AD411}" type="datetimeFigureOut">
              <a:rPr kumimoji="1" lang="ja-JP" altLang="en-US" smtClean="0"/>
              <a:t>2024/4/1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308731B5-2CCB-3950-DFFF-53D416846A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08897B5E-7468-9376-38F2-F32BF57A1F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A7FEED-BD46-4035-B4D7-AFCF19DCD43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334426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>
            <a:extLst>
              <a:ext uri="{FF2B5EF4-FFF2-40B4-BE49-F238E27FC236}">
                <a16:creationId xmlns:a16="http://schemas.microsoft.com/office/drawing/2014/main" id="{7B36053D-16ED-A2A9-9C63-21F3C461347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3F286D6E-D2DA-EF61-AD9D-A03F16384A7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87CCC175-E8E3-AE72-6508-2E6FA1D085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7DB65D-B1B0-4DB8-963D-548D9F6AD411}" type="datetimeFigureOut">
              <a:rPr kumimoji="1" lang="ja-JP" altLang="en-US" smtClean="0"/>
              <a:t>2024/4/1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9FB13CB0-DEC0-9BF5-3F4A-AA2B0E3EB9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6F0CFBBC-7282-2716-6FC8-76913CEA3E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A7FEED-BD46-4035-B4D7-AFCF19DCD43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604881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2116BD93-D09A-8DD3-3819-55300A3559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0162D0E0-AF82-99C8-5644-11CE0E2610C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12D7564C-8594-3397-367D-5A32AA938C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7DB65D-B1B0-4DB8-963D-548D9F6AD411}" type="datetimeFigureOut">
              <a:rPr kumimoji="1" lang="ja-JP" altLang="en-US" smtClean="0"/>
              <a:t>2024/4/1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D048EA1F-9980-2503-FE46-E1BC0563CC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9F362276-C6AB-22B1-0A54-053E844B0B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A7FEED-BD46-4035-B4D7-AFCF19DCD43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1820847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87E9E5CC-5DCD-2BC4-760D-11C0B68EDF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928DD867-CDA1-35CE-E417-3796017F803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F36F79FD-A74D-5543-42B0-CEE0505663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7DB65D-B1B0-4DB8-963D-548D9F6AD411}" type="datetimeFigureOut">
              <a:rPr kumimoji="1" lang="ja-JP" altLang="en-US" smtClean="0"/>
              <a:t>2024/4/1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25E62E39-BC39-CE48-5965-8D6EEAFEB1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90354DB8-0EF6-464B-61C7-7493692C0F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A7FEED-BD46-4035-B4D7-AFCF19DCD43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449349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2E99492F-8AB2-CDE7-087E-D2DF63C338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0F09E46F-E215-6362-EDE7-05FF78BB130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15B1A850-89A0-A383-6707-81D86814DB4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0A15CC0F-2E6E-7E64-7572-FA240EE558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7DB65D-B1B0-4DB8-963D-548D9F6AD411}" type="datetimeFigureOut">
              <a:rPr kumimoji="1" lang="ja-JP" altLang="en-US" smtClean="0"/>
              <a:t>2024/4/1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70CC0706-8B85-E6F6-29F3-50D07EAE24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01B4A623-80C7-BBF5-61A2-050BC4594F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A7FEED-BD46-4035-B4D7-AFCF19DCD43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1056684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E5705251-1DFB-4954-A38F-E9372765DB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4B054378-A5BF-CEF3-CA2A-71FC941FDD0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99AC7096-13CA-8150-79B4-59EE522F042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テキスト プレースホルダー 4">
            <a:extLst>
              <a:ext uri="{FF2B5EF4-FFF2-40B4-BE49-F238E27FC236}">
                <a16:creationId xmlns:a16="http://schemas.microsoft.com/office/drawing/2014/main" id="{3A4373A9-9CAC-604B-63C5-ABEBAC18527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6" name="コンテンツ プレースホルダー 5">
            <a:extLst>
              <a:ext uri="{FF2B5EF4-FFF2-40B4-BE49-F238E27FC236}">
                <a16:creationId xmlns:a16="http://schemas.microsoft.com/office/drawing/2014/main" id="{9BBD83F6-BAA7-163B-F921-2089EB14B45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7" name="日付プレースホルダー 6">
            <a:extLst>
              <a:ext uri="{FF2B5EF4-FFF2-40B4-BE49-F238E27FC236}">
                <a16:creationId xmlns:a16="http://schemas.microsoft.com/office/drawing/2014/main" id="{1AF196F5-0D4E-9A20-9A65-F2EF3350AD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7DB65D-B1B0-4DB8-963D-548D9F6AD411}" type="datetimeFigureOut">
              <a:rPr kumimoji="1" lang="ja-JP" altLang="en-US" smtClean="0"/>
              <a:t>2024/4/1</a:t>
            </a:fld>
            <a:endParaRPr kumimoji="1" lang="ja-JP" altLang="en-US"/>
          </a:p>
        </p:txBody>
      </p:sp>
      <p:sp>
        <p:nvSpPr>
          <p:cNvPr id="8" name="フッター プレースホルダー 7">
            <a:extLst>
              <a:ext uri="{FF2B5EF4-FFF2-40B4-BE49-F238E27FC236}">
                <a16:creationId xmlns:a16="http://schemas.microsoft.com/office/drawing/2014/main" id="{3F222008-8B3B-23C4-D1F9-DC019CF187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ー 8">
            <a:extLst>
              <a:ext uri="{FF2B5EF4-FFF2-40B4-BE49-F238E27FC236}">
                <a16:creationId xmlns:a16="http://schemas.microsoft.com/office/drawing/2014/main" id="{AEB43B32-E2D0-CC6C-2D78-1E0506C4E3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A7FEED-BD46-4035-B4D7-AFCF19DCD43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446804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649A9D5D-4FDC-0F5D-9E14-BF5247D276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日付プレースホルダー 2">
            <a:extLst>
              <a:ext uri="{FF2B5EF4-FFF2-40B4-BE49-F238E27FC236}">
                <a16:creationId xmlns:a16="http://schemas.microsoft.com/office/drawing/2014/main" id="{6E364AF9-984C-1EB5-5717-6F4FE0EAF1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7DB65D-B1B0-4DB8-963D-548D9F6AD411}" type="datetimeFigureOut">
              <a:rPr kumimoji="1" lang="ja-JP" altLang="en-US" smtClean="0"/>
              <a:t>2024/4/1</a:t>
            </a:fld>
            <a:endParaRPr kumimoji="1" lang="ja-JP" altLang="en-US"/>
          </a:p>
        </p:txBody>
      </p:sp>
      <p:sp>
        <p:nvSpPr>
          <p:cNvPr id="4" name="フッター プレースホルダー 3">
            <a:extLst>
              <a:ext uri="{FF2B5EF4-FFF2-40B4-BE49-F238E27FC236}">
                <a16:creationId xmlns:a16="http://schemas.microsoft.com/office/drawing/2014/main" id="{A126DF9E-558A-AD08-12B5-1F4856CD1F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6B9CCB21-2B71-2A83-B222-8CF4BFF0E5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A7FEED-BD46-4035-B4D7-AFCF19DCD43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039063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>
            <a:extLst>
              <a:ext uri="{FF2B5EF4-FFF2-40B4-BE49-F238E27FC236}">
                <a16:creationId xmlns:a16="http://schemas.microsoft.com/office/drawing/2014/main" id="{0D705C97-A9FC-9F46-8445-9CFBB63E09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7DB65D-B1B0-4DB8-963D-548D9F6AD411}" type="datetimeFigureOut">
              <a:rPr kumimoji="1" lang="ja-JP" altLang="en-US" smtClean="0"/>
              <a:t>2024/4/1</a:t>
            </a:fld>
            <a:endParaRPr kumimoji="1" lang="ja-JP" altLang="en-US"/>
          </a:p>
        </p:txBody>
      </p:sp>
      <p:sp>
        <p:nvSpPr>
          <p:cNvPr id="3" name="フッター プレースホルダー 2">
            <a:extLst>
              <a:ext uri="{FF2B5EF4-FFF2-40B4-BE49-F238E27FC236}">
                <a16:creationId xmlns:a16="http://schemas.microsoft.com/office/drawing/2014/main" id="{B6D24F48-D9EB-4C6A-44F0-1493634961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1CB112D8-B2E6-6888-5A7A-A5CBA5DF34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A7FEED-BD46-4035-B4D7-AFCF19DCD43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0444646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C864DC35-2311-562D-E858-E085998AD8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5B768A16-D72F-FA88-BD0A-52BF037FB03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DC491851-620F-5652-C492-5B211FBABED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B13DF75B-A12D-21E3-6BAF-9553A0B747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7DB65D-B1B0-4DB8-963D-548D9F6AD411}" type="datetimeFigureOut">
              <a:rPr kumimoji="1" lang="ja-JP" altLang="en-US" smtClean="0"/>
              <a:t>2024/4/1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BCF065B0-96C7-0A0F-7DB1-B6C81DCAE2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3CAECA50-CDB3-16CF-8A97-470F6B58AA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A7FEED-BD46-4035-B4D7-AFCF19DCD43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368425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AE4E9B08-9A7F-2988-9FC6-BFBE544998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図プレースホルダー 2">
            <a:extLst>
              <a:ext uri="{FF2B5EF4-FFF2-40B4-BE49-F238E27FC236}">
                <a16:creationId xmlns:a16="http://schemas.microsoft.com/office/drawing/2014/main" id="{FB9CE79F-7E64-1951-D344-248CBB2A512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28CB96B2-B4B0-B020-6E7D-2792EE1463C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15A9D4AD-075F-CEB2-88B7-C5CFCFF56F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7DB65D-B1B0-4DB8-963D-548D9F6AD411}" type="datetimeFigureOut">
              <a:rPr kumimoji="1" lang="ja-JP" altLang="en-US" smtClean="0"/>
              <a:t>2024/4/1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4488AB78-908A-ACAC-48C2-FBA53B2D8E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E9D8EC96-520F-0140-0738-E129442BB4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A7FEED-BD46-4035-B4D7-AFCF19DCD43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8070045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>
            <a:extLst>
              <a:ext uri="{FF2B5EF4-FFF2-40B4-BE49-F238E27FC236}">
                <a16:creationId xmlns:a16="http://schemas.microsoft.com/office/drawing/2014/main" id="{51BE65F3-33CE-1949-A65A-FD9F6B26D8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E9150FF0-67C0-BC2D-C617-9C24D8ECE85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CF890A4B-D0FF-7845-81DD-5A8F473BFB9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7DB65D-B1B0-4DB8-963D-548D9F6AD411}" type="datetimeFigureOut">
              <a:rPr kumimoji="1" lang="ja-JP" altLang="en-US" smtClean="0"/>
              <a:t>2024/4/1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115D7F02-9712-1E86-5696-889F97D6A7B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B7D1A952-E6AA-EA9C-B0B7-1C198ADD3F4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A7FEED-BD46-4035-B4D7-AFCF19DCD43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909267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11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12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11" Type="http://schemas.openxmlformats.org/officeDocument/2006/relationships/image" Target="../media/image9.png"/><Relationship Id="rId5" Type="http://schemas.openxmlformats.org/officeDocument/2006/relationships/image" Target="../media/image3.png"/><Relationship Id="rId10" Type="http://schemas.openxmlformats.org/officeDocument/2006/relationships/image" Target="../media/image8.png"/><Relationship Id="rId4" Type="http://schemas.openxmlformats.org/officeDocument/2006/relationships/image" Target="../media/image2.png"/><Relationship Id="rId9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正方形/長方形 4">
            <a:extLst>
              <a:ext uri="{FF2B5EF4-FFF2-40B4-BE49-F238E27FC236}">
                <a16:creationId xmlns:a16="http://schemas.microsoft.com/office/drawing/2014/main" id="{289C2395-AC45-BE8E-7176-FBE0FBD75855}"/>
              </a:ext>
            </a:extLst>
          </p:cNvPr>
          <p:cNvSpPr/>
          <p:nvPr/>
        </p:nvSpPr>
        <p:spPr>
          <a:xfrm>
            <a:off x="8791182" y="-36560"/>
            <a:ext cx="3411062" cy="5261010"/>
          </a:xfrm>
          <a:prstGeom prst="rect">
            <a:avLst/>
          </a:prstGeom>
          <a:solidFill>
            <a:srgbClr val="FFF8AD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" name="正方形/長方形 3">
            <a:extLst>
              <a:ext uri="{FF2B5EF4-FFF2-40B4-BE49-F238E27FC236}">
                <a16:creationId xmlns:a16="http://schemas.microsoft.com/office/drawing/2014/main" id="{F0788388-01D8-A189-FDBE-748A45BBF3F0}"/>
              </a:ext>
            </a:extLst>
          </p:cNvPr>
          <p:cNvSpPr/>
          <p:nvPr/>
        </p:nvSpPr>
        <p:spPr>
          <a:xfrm>
            <a:off x="-16134" y="-45824"/>
            <a:ext cx="8785491" cy="5261009"/>
          </a:xfrm>
          <a:prstGeom prst="rect">
            <a:avLst/>
          </a:prstGeom>
          <a:solidFill>
            <a:srgbClr val="A9E0F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6" name="正方形/長方形 5">
            <a:extLst>
              <a:ext uri="{FF2B5EF4-FFF2-40B4-BE49-F238E27FC236}">
                <a16:creationId xmlns:a16="http://schemas.microsoft.com/office/drawing/2014/main" id="{FA7140F0-A075-67AB-AFD1-CCEEBCDA4F9F}"/>
              </a:ext>
            </a:extLst>
          </p:cNvPr>
          <p:cNvSpPr/>
          <p:nvPr/>
        </p:nvSpPr>
        <p:spPr>
          <a:xfrm>
            <a:off x="0" y="5261010"/>
            <a:ext cx="8813679" cy="1596990"/>
          </a:xfrm>
          <a:prstGeom prst="rect">
            <a:avLst/>
          </a:prstGeom>
          <a:solidFill>
            <a:srgbClr val="FFF8AD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" name="正方形/長方形 7">
            <a:extLst>
              <a:ext uri="{FF2B5EF4-FFF2-40B4-BE49-F238E27FC236}">
                <a16:creationId xmlns:a16="http://schemas.microsoft.com/office/drawing/2014/main" id="{4CDF514E-E8DF-98AB-7AC7-5BBCF4405E3A}"/>
              </a:ext>
            </a:extLst>
          </p:cNvPr>
          <p:cNvSpPr/>
          <p:nvPr/>
        </p:nvSpPr>
        <p:spPr>
          <a:xfrm>
            <a:off x="8805958" y="5251746"/>
            <a:ext cx="3411061" cy="1606254"/>
          </a:xfrm>
          <a:prstGeom prst="rect">
            <a:avLst/>
          </a:prstGeom>
          <a:solidFill>
            <a:srgbClr val="A9E0F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79EE2F9A-968A-5CC0-694D-18DA33702873}"/>
              </a:ext>
            </a:extLst>
          </p:cNvPr>
          <p:cNvSpPr txBox="1"/>
          <p:nvPr/>
        </p:nvSpPr>
        <p:spPr>
          <a:xfrm>
            <a:off x="262972" y="3296461"/>
            <a:ext cx="4988994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40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第</a:t>
            </a:r>
            <a:r>
              <a:rPr kumimoji="1" lang="en-US" altLang="ja-JP" sz="40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11</a:t>
            </a:r>
            <a:r>
              <a:rPr kumimoji="1" lang="ja-JP" altLang="en-US" sz="40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回</a:t>
            </a:r>
            <a:endParaRPr kumimoji="1" lang="en-US" altLang="ja-JP" sz="4000" b="1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r>
              <a:rPr lang="en-US" altLang="ja-JP" sz="40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JADEC</a:t>
            </a:r>
            <a:r>
              <a:rPr lang="ja-JP" altLang="en-US" sz="40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年次学術集会</a:t>
            </a:r>
            <a:endParaRPr kumimoji="1" lang="ja-JP" altLang="en-US" sz="4000" b="1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16" name="テキスト ボックス 15">
            <a:extLst>
              <a:ext uri="{FF2B5EF4-FFF2-40B4-BE49-F238E27FC236}">
                <a16:creationId xmlns:a16="http://schemas.microsoft.com/office/drawing/2014/main" id="{B0DE064B-793D-212A-7073-8B7124C2C98D}"/>
              </a:ext>
            </a:extLst>
          </p:cNvPr>
          <p:cNvSpPr txBox="1"/>
          <p:nvPr/>
        </p:nvSpPr>
        <p:spPr>
          <a:xfrm>
            <a:off x="256650" y="399112"/>
            <a:ext cx="4413388" cy="21698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24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主催：</a:t>
            </a:r>
            <a:r>
              <a:rPr lang="en-US" altLang="ja-JP" sz="24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JADEC</a:t>
            </a:r>
            <a:endParaRPr lang="ja-JP" altLang="en-US" sz="16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>
              <a:spcBef>
                <a:spcPts val="600"/>
              </a:spcBef>
            </a:pPr>
            <a:r>
              <a:rPr kumimoji="1" lang="zh-CN" altLang="en-US" sz="24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会期：</a:t>
            </a:r>
            <a:r>
              <a:rPr kumimoji="1" lang="en-US" altLang="zh-CN" sz="24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2024</a:t>
            </a:r>
            <a:r>
              <a:rPr kumimoji="1" lang="zh-CN" altLang="en-US" sz="24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年</a:t>
            </a:r>
            <a:r>
              <a:rPr kumimoji="1" lang="en-US" altLang="zh-CN" sz="24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7</a:t>
            </a:r>
            <a:r>
              <a:rPr kumimoji="1" lang="zh-CN" altLang="en-US" sz="24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月</a:t>
            </a:r>
            <a:r>
              <a:rPr kumimoji="1" lang="en-US" altLang="zh-CN" sz="24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20</a:t>
            </a:r>
            <a:r>
              <a:rPr kumimoji="1" lang="zh-CN" altLang="en-US" sz="24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日（土）</a:t>
            </a:r>
          </a:p>
          <a:p>
            <a:r>
              <a:rPr kumimoji="1" lang="ja-JP" altLang="en-US" sz="24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　　　　　　　　 </a:t>
            </a:r>
            <a:r>
              <a:rPr kumimoji="1" lang="en-US" altLang="zh-CN" sz="24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21</a:t>
            </a:r>
            <a:r>
              <a:rPr kumimoji="1" lang="zh-CN" altLang="en-US" sz="24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日（日）</a:t>
            </a:r>
            <a:endParaRPr kumimoji="1" lang="en-US" altLang="zh-CN" sz="2400" b="1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>
              <a:spcBef>
                <a:spcPts val="600"/>
              </a:spcBef>
            </a:pPr>
            <a:r>
              <a:rPr kumimoji="1" lang="zh-CN" altLang="en-US" sz="24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会場：国立京都国際会館</a:t>
            </a:r>
            <a:endParaRPr kumimoji="1" lang="en-US" altLang="zh-CN" sz="2400" b="1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>
              <a:spcBef>
                <a:spcPts val="600"/>
              </a:spcBef>
            </a:pPr>
            <a:r>
              <a:rPr kumimoji="1" lang="zh-CN" altLang="en-US" sz="24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会長：矢部 大介</a:t>
            </a:r>
            <a:endParaRPr kumimoji="1" lang="ja-JP" altLang="en-US" sz="2400" b="1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24C0985D-8FDA-EC94-9E27-EFFAC7F3F193}"/>
              </a:ext>
            </a:extLst>
          </p:cNvPr>
          <p:cNvSpPr txBox="1"/>
          <p:nvPr/>
        </p:nvSpPr>
        <p:spPr>
          <a:xfrm>
            <a:off x="2621407" y="2054106"/>
            <a:ext cx="251863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14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京都</a:t>
            </a:r>
            <a:r>
              <a:rPr kumimoji="1" lang="ja-JP" altLang="en-US" sz="14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大学大学院医学研究科</a:t>
            </a:r>
            <a:endParaRPr kumimoji="1" lang="en-US" altLang="ja-JP" sz="1400" b="1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r>
              <a:rPr kumimoji="1" lang="ja-JP" altLang="en-US" sz="14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岐阜大学大学院医学系研究科</a:t>
            </a:r>
            <a:endParaRPr kumimoji="1" lang="en-US" altLang="ja-JP" sz="1400" b="1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21" name="正方形/長方形 20">
            <a:extLst>
              <a:ext uri="{FF2B5EF4-FFF2-40B4-BE49-F238E27FC236}">
                <a16:creationId xmlns:a16="http://schemas.microsoft.com/office/drawing/2014/main" id="{5A0D463B-1245-97C2-29AA-26453ADC8DB9}"/>
              </a:ext>
            </a:extLst>
          </p:cNvPr>
          <p:cNvSpPr/>
          <p:nvPr/>
        </p:nvSpPr>
        <p:spPr>
          <a:xfrm>
            <a:off x="3051083" y="6371305"/>
            <a:ext cx="1017333" cy="239292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2" name="正方形/長方形 21">
            <a:extLst>
              <a:ext uri="{FF2B5EF4-FFF2-40B4-BE49-F238E27FC236}">
                <a16:creationId xmlns:a16="http://schemas.microsoft.com/office/drawing/2014/main" id="{02A8DFC5-CC2D-5E3D-AE1B-7B265C99A93F}"/>
              </a:ext>
            </a:extLst>
          </p:cNvPr>
          <p:cNvSpPr/>
          <p:nvPr/>
        </p:nvSpPr>
        <p:spPr>
          <a:xfrm>
            <a:off x="4287755" y="6358053"/>
            <a:ext cx="636741" cy="277930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" name="テキスト ボックス 19">
            <a:extLst>
              <a:ext uri="{FF2B5EF4-FFF2-40B4-BE49-F238E27FC236}">
                <a16:creationId xmlns:a16="http://schemas.microsoft.com/office/drawing/2014/main" id="{B0DF432C-C3D5-9E6A-B4CC-1F20D6562858}"/>
              </a:ext>
            </a:extLst>
          </p:cNvPr>
          <p:cNvSpPr txBox="1"/>
          <p:nvPr/>
        </p:nvSpPr>
        <p:spPr>
          <a:xfrm>
            <a:off x="452599" y="6070323"/>
            <a:ext cx="451719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詳しくはホームページから</a:t>
            </a:r>
            <a:endParaRPr lang="en-US" altLang="ja-JP" b="1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r>
              <a:rPr kumimoji="1" lang="en-US" altLang="ja-JP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www.nittokyo.or.jp </a:t>
            </a:r>
            <a:r>
              <a:rPr kumimoji="1" lang="ja-JP" altLang="en-US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　</a:t>
            </a:r>
            <a:r>
              <a:rPr kumimoji="1" lang="en-US" altLang="ja-JP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JADEC</a:t>
            </a:r>
            <a:r>
              <a:rPr kumimoji="1" lang="ja-JP" altLang="en-US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　　検索</a:t>
            </a:r>
          </a:p>
        </p:txBody>
      </p:sp>
      <p:sp>
        <p:nvSpPr>
          <p:cNvPr id="23" name="正方形/長方形 22">
            <a:extLst>
              <a:ext uri="{FF2B5EF4-FFF2-40B4-BE49-F238E27FC236}">
                <a16:creationId xmlns:a16="http://schemas.microsoft.com/office/drawing/2014/main" id="{FBEC8687-288C-15A2-5BB0-FA87E9AA8D05}"/>
              </a:ext>
            </a:extLst>
          </p:cNvPr>
          <p:cNvSpPr/>
          <p:nvPr/>
        </p:nvSpPr>
        <p:spPr>
          <a:xfrm>
            <a:off x="324653" y="5702889"/>
            <a:ext cx="5116683" cy="302977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4" name="テキスト ボックス 23">
            <a:extLst>
              <a:ext uri="{FF2B5EF4-FFF2-40B4-BE49-F238E27FC236}">
                <a16:creationId xmlns:a16="http://schemas.microsoft.com/office/drawing/2014/main" id="{514023F5-914D-653A-33E2-065FCAD7B4A9}"/>
              </a:ext>
            </a:extLst>
          </p:cNvPr>
          <p:cNvSpPr txBox="1"/>
          <p:nvPr/>
        </p:nvSpPr>
        <p:spPr>
          <a:xfrm>
            <a:off x="1169527" y="5716537"/>
            <a:ext cx="22717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b="1" dirty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事 前 参 加 登 録 制</a:t>
            </a:r>
          </a:p>
        </p:txBody>
      </p:sp>
      <p:pic>
        <p:nvPicPr>
          <p:cNvPr id="26" name="図 25" descr="動物 が含まれている画像&#10;&#10;自動的に生成された説明">
            <a:extLst>
              <a:ext uri="{FF2B5EF4-FFF2-40B4-BE49-F238E27FC236}">
                <a16:creationId xmlns:a16="http://schemas.microsoft.com/office/drawing/2014/main" id="{63020681-9A33-1B48-07A0-585090D41009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34066" y="5559366"/>
            <a:ext cx="8031704" cy="1179990"/>
          </a:xfrm>
          <a:prstGeom prst="rect">
            <a:avLst/>
          </a:prstGeom>
        </p:spPr>
      </p:pic>
      <p:pic>
        <p:nvPicPr>
          <p:cNvPr id="35" name="図 34" descr="動物, 海洋生物, テーブル, サンゴ が含まれている画像&#10;&#10;自動的に生成された説明">
            <a:extLst>
              <a:ext uri="{FF2B5EF4-FFF2-40B4-BE49-F238E27FC236}">
                <a16:creationId xmlns:a16="http://schemas.microsoft.com/office/drawing/2014/main" id="{13D2F524-A3B2-0E34-E788-D3EDB9CF789B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78455" y="253543"/>
            <a:ext cx="6759807" cy="4842306"/>
          </a:xfrm>
          <a:prstGeom prst="rect">
            <a:avLst/>
          </a:prstGeom>
        </p:spPr>
      </p:pic>
      <p:pic>
        <p:nvPicPr>
          <p:cNvPr id="19" name="図 18" descr="花の絵&#10;&#10;低い精度で自動的に生成された説明">
            <a:extLst>
              <a:ext uri="{FF2B5EF4-FFF2-40B4-BE49-F238E27FC236}">
                <a16:creationId xmlns:a16="http://schemas.microsoft.com/office/drawing/2014/main" id="{67601C08-0B11-3531-B15C-310237712E31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73791" y="43065"/>
            <a:ext cx="6962256" cy="5038994"/>
          </a:xfrm>
          <a:prstGeom prst="rect">
            <a:avLst/>
          </a:prstGeom>
        </p:spPr>
      </p:pic>
      <p:sp>
        <p:nvSpPr>
          <p:cNvPr id="37" name="正方形/長方形 36">
            <a:extLst>
              <a:ext uri="{FF2B5EF4-FFF2-40B4-BE49-F238E27FC236}">
                <a16:creationId xmlns:a16="http://schemas.microsoft.com/office/drawing/2014/main" id="{38983C3D-4C2C-6BA4-706A-8C570070601E}"/>
              </a:ext>
            </a:extLst>
          </p:cNvPr>
          <p:cNvSpPr/>
          <p:nvPr/>
        </p:nvSpPr>
        <p:spPr>
          <a:xfrm>
            <a:off x="-25267" y="4952095"/>
            <a:ext cx="12240202" cy="62449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pic>
        <p:nvPicPr>
          <p:cNvPr id="18" name="図 17" descr="スーツを着た男性のcg&#10;&#10;中程度の精度で自動的に生成された説明">
            <a:extLst>
              <a:ext uri="{FF2B5EF4-FFF2-40B4-BE49-F238E27FC236}">
                <a16:creationId xmlns:a16="http://schemas.microsoft.com/office/drawing/2014/main" id="{E33F83D8-F47F-F478-2F12-0D5F5E3F6D28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366028" y="4046739"/>
            <a:ext cx="640813" cy="1683231"/>
          </a:xfrm>
          <a:prstGeom prst="rect">
            <a:avLst/>
          </a:prstGeom>
        </p:spPr>
      </p:pic>
      <p:pic>
        <p:nvPicPr>
          <p:cNvPr id="12" name="図 11" descr="シャツ, スーツ が含まれている画像&#10;&#10;自動的に生成された説明">
            <a:extLst>
              <a:ext uri="{FF2B5EF4-FFF2-40B4-BE49-F238E27FC236}">
                <a16:creationId xmlns:a16="http://schemas.microsoft.com/office/drawing/2014/main" id="{837D5BDB-9D3F-11AF-569E-408EAD0A2D50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55133" y="4016482"/>
            <a:ext cx="577171" cy="1617394"/>
          </a:xfrm>
          <a:prstGeom prst="rect">
            <a:avLst/>
          </a:prstGeom>
        </p:spPr>
      </p:pic>
      <p:pic>
        <p:nvPicPr>
          <p:cNvPr id="10" name="図 9" descr="衣類, スーツ が含まれている画像&#10;&#10;自動的に生成された説明">
            <a:extLst>
              <a:ext uri="{FF2B5EF4-FFF2-40B4-BE49-F238E27FC236}">
                <a16:creationId xmlns:a16="http://schemas.microsoft.com/office/drawing/2014/main" id="{F008CC33-44EC-0769-E414-E2489495B2B4}"/>
              </a:ext>
            </a:extLst>
          </p:cNvPr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249178" y="4235330"/>
            <a:ext cx="499007" cy="1770536"/>
          </a:xfrm>
          <a:prstGeom prst="rect">
            <a:avLst/>
          </a:prstGeom>
        </p:spPr>
      </p:pic>
      <p:pic>
        <p:nvPicPr>
          <p:cNvPr id="34" name="図 33" descr="シャツ, 時計 が含まれている画像&#10;&#10;自動的に生成された説明">
            <a:extLst>
              <a:ext uri="{FF2B5EF4-FFF2-40B4-BE49-F238E27FC236}">
                <a16:creationId xmlns:a16="http://schemas.microsoft.com/office/drawing/2014/main" id="{59C4E9C4-FFC2-AE0C-8746-600468E09681}"/>
              </a:ext>
            </a:extLst>
          </p:cNvPr>
          <p:cNvPicPr>
            <a:picLocks noChangeAspect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71024" y="4235330"/>
            <a:ext cx="506927" cy="1836816"/>
          </a:xfrm>
          <a:prstGeom prst="rect">
            <a:avLst/>
          </a:prstGeom>
        </p:spPr>
      </p:pic>
      <p:pic>
        <p:nvPicPr>
          <p:cNvPr id="25" name="図 24" descr="ランプ, 挿絵, シャツ が含まれている画像&#10;&#10;自動的に生成された説明">
            <a:extLst>
              <a:ext uri="{FF2B5EF4-FFF2-40B4-BE49-F238E27FC236}">
                <a16:creationId xmlns:a16="http://schemas.microsoft.com/office/drawing/2014/main" id="{FE42CBF3-3AD2-CF9D-4943-453FD8C8952F}"/>
              </a:ext>
            </a:extLst>
          </p:cNvPr>
          <p:cNvPicPr>
            <a:picLocks noChangeAspect="1"/>
          </p:cNvPicPr>
          <p:nvPr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907261" y="4467090"/>
            <a:ext cx="564003" cy="2157257"/>
          </a:xfrm>
          <a:prstGeom prst="rect">
            <a:avLst/>
          </a:prstGeom>
        </p:spPr>
      </p:pic>
      <p:pic>
        <p:nvPicPr>
          <p:cNvPr id="36" name="図 35" descr="文字の書かれた紙&#10;&#10;中程度の精度で自動的に生成された説明">
            <a:extLst>
              <a:ext uri="{FF2B5EF4-FFF2-40B4-BE49-F238E27FC236}">
                <a16:creationId xmlns:a16="http://schemas.microsoft.com/office/drawing/2014/main" id="{7DC83FF9-1B4A-F495-5DFB-3D2A03F5BB2C}"/>
              </a:ext>
            </a:extLst>
          </p:cNvPr>
          <p:cNvPicPr>
            <a:picLocks noChangeAspect="1"/>
          </p:cNvPicPr>
          <p:nvPr/>
        </p:nvPicPr>
        <p:blipFill>
          <a:blip r:embed="rId1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46427" y="4484721"/>
            <a:ext cx="535474" cy="1946579"/>
          </a:xfrm>
          <a:prstGeom prst="rect">
            <a:avLst/>
          </a:prstGeom>
        </p:spPr>
      </p:pic>
      <p:pic>
        <p:nvPicPr>
          <p:cNvPr id="7" name="図 6" descr="テーブル が含まれている画像&#10;&#10;自動的に生成された説明">
            <a:extLst>
              <a:ext uri="{FF2B5EF4-FFF2-40B4-BE49-F238E27FC236}">
                <a16:creationId xmlns:a16="http://schemas.microsoft.com/office/drawing/2014/main" id="{3DB3DE03-4355-8271-6299-2EE6E2C332DC}"/>
              </a:ext>
            </a:extLst>
          </p:cNvPr>
          <p:cNvPicPr>
            <a:picLocks noChangeAspect="1"/>
          </p:cNvPicPr>
          <p:nvPr/>
        </p:nvPicPr>
        <p:blipFill>
          <a:blip r:embed="rId1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814916" y="4462013"/>
            <a:ext cx="495971" cy="1933411"/>
          </a:xfrm>
          <a:prstGeom prst="rect">
            <a:avLst/>
          </a:prstGeom>
        </p:spPr>
      </p:pic>
      <p:pic>
        <p:nvPicPr>
          <p:cNvPr id="38" name="図 37" descr="ドレス, シャツ, 衣類, スーツ が含まれている画像&#10;&#10;自動的に生成された説明">
            <a:extLst>
              <a:ext uri="{FF2B5EF4-FFF2-40B4-BE49-F238E27FC236}">
                <a16:creationId xmlns:a16="http://schemas.microsoft.com/office/drawing/2014/main" id="{B6C3B416-DF72-2B6F-2AAB-3F635E95B533}"/>
              </a:ext>
            </a:extLst>
          </p:cNvPr>
          <p:cNvPicPr>
            <a:picLocks noChangeAspect="1"/>
          </p:cNvPicPr>
          <p:nvPr/>
        </p:nvPicPr>
        <p:blipFill>
          <a:blip r:embed="rId1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89894" y="4354303"/>
            <a:ext cx="662189" cy="2270044"/>
          </a:xfrm>
          <a:prstGeom prst="rect">
            <a:avLst/>
          </a:prstGeom>
        </p:spPr>
      </p:pic>
      <p:grpSp>
        <p:nvGrpSpPr>
          <p:cNvPr id="31" name="グループ化 30">
            <a:extLst>
              <a:ext uri="{FF2B5EF4-FFF2-40B4-BE49-F238E27FC236}">
                <a16:creationId xmlns:a16="http://schemas.microsoft.com/office/drawing/2014/main" id="{A8A1A6DE-D17C-3B19-0F01-E93E228E8FFF}"/>
              </a:ext>
            </a:extLst>
          </p:cNvPr>
          <p:cNvGrpSpPr/>
          <p:nvPr/>
        </p:nvGrpSpPr>
        <p:grpSpPr>
          <a:xfrm>
            <a:off x="-37958" y="4964814"/>
            <a:ext cx="12240202" cy="624494"/>
            <a:chOff x="-37958" y="4964814"/>
            <a:chExt cx="12240202" cy="624494"/>
          </a:xfrm>
        </p:grpSpPr>
        <p:sp>
          <p:nvSpPr>
            <p:cNvPr id="33" name="正方形/長方形 32">
              <a:extLst>
                <a:ext uri="{FF2B5EF4-FFF2-40B4-BE49-F238E27FC236}">
                  <a16:creationId xmlns:a16="http://schemas.microsoft.com/office/drawing/2014/main" id="{AF806542-83C5-15DA-C4B4-AC4155FCA40D}"/>
                </a:ext>
              </a:extLst>
            </p:cNvPr>
            <p:cNvSpPr/>
            <p:nvPr/>
          </p:nvSpPr>
          <p:spPr>
            <a:xfrm>
              <a:off x="-37958" y="4964814"/>
              <a:ext cx="12240202" cy="62449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/>
            </a:p>
          </p:txBody>
        </p:sp>
        <p:cxnSp>
          <p:nvCxnSpPr>
            <p:cNvPr id="30" name="直線コネクタ 29">
              <a:extLst>
                <a:ext uri="{FF2B5EF4-FFF2-40B4-BE49-F238E27FC236}">
                  <a16:creationId xmlns:a16="http://schemas.microsoft.com/office/drawing/2014/main" id="{6097FFC8-A673-45A2-56FD-2DF68E22DCD7}"/>
                </a:ext>
              </a:extLst>
            </p:cNvPr>
            <p:cNvCxnSpPr>
              <a:cxnSpLocks/>
            </p:cNvCxnSpPr>
            <p:nvPr/>
          </p:nvCxnSpPr>
          <p:spPr>
            <a:xfrm>
              <a:off x="-34468" y="5447253"/>
              <a:ext cx="2968388" cy="0"/>
            </a:xfrm>
            <a:prstGeom prst="line">
              <a:avLst/>
            </a:prstGeom>
            <a:ln w="57150">
              <a:solidFill>
                <a:schemeClr val="accent6">
                  <a:lumMod val="40000"/>
                  <a:lumOff val="6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直線コネクタ 26">
              <a:extLst>
                <a:ext uri="{FF2B5EF4-FFF2-40B4-BE49-F238E27FC236}">
                  <a16:creationId xmlns:a16="http://schemas.microsoft.com/office/drawing/2014/main" id="{994B041C-C4DC-B762-BDB7-8A7EFC59BABD}"/>
                </a:ext>
              </a:extLst>
            </p:cNvPr>
            <p:cNvCxnSpPr>
              <a:cxnSpLocks/>
            </p:cNvCxnSpPr>
            <p:nvPr/>
          </p:nvCxnSpPr>
          <p:spPr>
            <a:xfrm>
              <a:off x="-34468" y="5082789"/>
              <a:ext cx="2511188" cy="0"/>
            </a:xfrm>
            <a:prstGeom prst="line">
              <a:avLst/>
            </a:prstGeom>
            <a:ln w="57150">
              <a:solidFill>
                <a:schemeClr val="accent6">
                  <a:lumMod val="40000"/>
                  <a:lumOff val="6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直線コネクタ 27">
              <a:extLst>
                <a:ext uri="{FF2B5EF4-FFF2-40B4-BE49-F238E27FC236}">
                  <a16:creationId xmlns:a16="http://schemas.microsoft.com/office/drawing/2014/main" id="{99C9228A-ED89-4F4A-EE4D-8583B0AECDB5}"/>
                </a:ext>
              </a:extLst>
            </p:cNvPr>
            <p:cNvCxnSpPr>
              <a:cxnSpLocks/>
            </p:cNvCxnSpPr>
            <p:nvPr/>
          </p:nvCxnSpPr>
          <p:spPr>
            <a:xfrm>
              <a:off x="-34468" y="5207893"/>
              <a:ext cx="2663588" cy="0"/>
            </a:xfrm>
            <a:prstGeom prst="line">
              <a:avLst/>
            </a:prstGeom>
            <a:ln w="57150">
              <a:solidFill>
                <a:schemeClr val="accent6">
                  <a:lumMod val="40000"/>
                  <a:lumOff val="6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直線コネクタ 28">
              <a:extLst>
                <a:ext uri="{FF2B5EF4-FFF2-40B4-BE49-F238E27FC236}">
                  <a16:creationId xmlns:a16="http://schemas.microsoft.com/office/drawing/2014/main" id="{C614FB14-C267-A1D1-5096-D22AD248EFC7}"/>
                </a:ext>
              </a:extLst>
            </p:cNvPr>
            <p:cNvCxnSpPr>
              <a:cxnSpLocks/>
            </p:cNvCxnSpPr>
            <p:nvPr/>
          </p:nvCxnSpPr>
          <p:spPr>
            <a:xfrm>
              <a:off x="-34468" y="5322149"/>
              <a:ext cx="2815988" cy="0"/>
            </a:xfrm>
            <a:prstGeom prst="line">
              <a:avLst/>
            </a:prstGeom>
            <a:ln w="57150">
              <a:solidFill>
                <a:schemeClr val="accent6">
                  <a:lumMod val="40000"/>
                  <a:lumOff val="6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" name="テキスト ボックス 1">
              <a:extLst>
                <a:ext uri="{FF2B5EF4-FFF2-40B4-BE49-F238E27FC236}">
                  <a16:creationId xmlns:a16="http://schemas.microsoft.com/office/drawing/2014/main" id="{84083FB6-D314-1BB4-1F9E-9ED2769D26F3}"/>
                </a:ext>
              </a:extLst>
            </p:cNvPr>
            <p:cNvSpPr txBox="1"/>
            <p:nvPr/>
          </p:nvSpPr>
          <p:spPr>
            <a:xfrm>
              <a:off x="3583377" y="5030177"/>
              <a:ext cx="8424101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ja-JP" altLang="en-US" sz="2400" dirty="0">
                  <a:solidFill>
                    <a:schemeClr val="accent1">
                      <a:lumMod val="75000"/>
                    </a:schemeClr>
                  </a:solidFill>
                  <a:latin typeface="Meiryo UI" panose="020B0604030504040204" pitchFamily="50" charset="-128"/>
                  <a:ea typeface="Meiryo UI" panose="020B0604030504040204" pitchFamily="50" charset="-128"/>
                </a:rPr>
                <a:t>チームの学びを紡ぎ、実践する　ダイアベティスケアのサイエンスとアート</a:t>
              </a:r>
            </a:p>
          </p:txBody>
        </p:sp>
      </p:grpSp>
      <p:sp>
        <p:nvSpPr>
          <p:cNvPr id="32" name="テキスト ボックス 31">
            <a:extLst>
              <a:ext uri="{FF2B5EF4-FFF2-40B4-BE49-F238E27FC236}">
                <a16:creationId xmlns:a16="http://schemas.microsoft.com/office/drawing/2014/main" id="{F173C0FA-28F3-E156-7AE3-D9165BC96815}"/>
              </a:ext>
            </a:extLst>
          </p:cNvPr>
          <p:cNvSpPr txBox="1"/>
          <p:nvPr/>
        </p:nvSpPr>
        <p:spPr>
          <a:xfrm>
            <a:off x="2143934" y="462521"/>
            <a:ext cx="287771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ja-JP" altLang="en-US" sz="14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（公益社団法人日本糖尿病協会）</a:t>
            </a:r>
            <a:endParaRPr kumimoji="1" lang="ja-JP" altLang="en-US" sz="1400" b="1" dirty="0"/>
          </a:p>
        </p:txBody>
      </p:sp>
    </p:spTree>
    <p:extLst>
      <p:ext uri="{BB962C8B-B14F-4D97-AF65-F5344CB8AC3E}">
        <p14:creationId xmlns:p14="http://schemas.microsoft.com/office/powerpoint/2010/main" val="40519908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500"/>
                            </p:stCondLst>
                            <p:childTnLst>
                              <p:par>
                                <p:cTn id="30" presetID="10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4500"/>
                            </p:stCondLst>
                            <p:childTnLst>
                              <p:par>
                                <p:cTn id="3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3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7500"/>
                            </p:stCondLst>
                            <p:childTnLst>
                              <p:par>
                                <p:cTn id="38" presetID="26" presetClass="emph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2000" tmFilter="0, 0; .2, .5; .8, .5; 1, 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0" dur="1000" autoRev="1" fill="hold"/>
                                        <p:tgtEl>
                                          <p:spTgt spid="1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theme/theme1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508</TotalTime>
  <Words>89</Words>
  <Application>Microsoft Office PowerPoint</Application>
  <PresentationFormat>ワイド画面</PresentationFormat>
  <Paragraphs>15</Paragraphs>
  <Slides>1</Slides>
  <Notes>1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5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7" baseType="lpstr">
      <vt:lpstr>Meiryo UI</vt:lpstr>
      <vt:lpstr>メイリオ</vt:lpstr>
      <vt:lpstr>游ゴシック</vt:lpstr>
      <vt:lpstr>游ゴシック Light</vt:lpstr>
      <vt:lpstr>Arial</vt:lpstr>
      <vt:lpstr>Office テーマ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二 日糖協</dc:creator>
  <cp:lastModifiedBy>伸幸 志原</cp:lastModifiedBy>
  <cp:revision>15</cp:revision>
  <dcterms:created xsi:type="dcterms:W3CDTF">2023-07-22T10:30:51Z</dcterms:created>
  <dcterms:modified xsi:type="dcterms:W3CDTF">2024-04-01T14:21:11Z</dcterms:modified>
</cp:coreProperties>
</file>